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1070" r:id="rId3"/>
    <p:sldId id="1059" r:id="rId4"/>
    <p:sldId id="1072" r:id="rId5"/>
    <p:sldId id="1062" r:id="rId6"/>
    <p:sldId id="1063" r:id="rId7"/>
    <p:sldId id="1065" r:id="rId8"/>
    <p:sldId id="1066" r:id="rId9"/>
    <p:sldId id="1067" r:id="rId10"/>
    <p:sldId id="1057" r:id="rId11"/>
    <p:sldId id="10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C7AD"/>
    <a:srgbClr val="BD8C5E"/>
    <a:srgbClr val="B44552"/>
    <a:srgbClr val="C6987E"/>
    <a:srgbClr val="5B1F38"/>
    <a:srgbClr val="5B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9CDB0F-5840-B277-25AE-1C884F1BC382}" v="6" dt="2023-08-10T16:36:41.921"/>
    <p1510:client id="{C97DB56A-DEE1-4252-B0B5-CE52CBDE5280}" v="116" dt="2023-08-10T12:31:13.4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Relationship Id="rId22" Type="http://schemas.openxmlformats.org/officeDocument/2006/relationships/customXml" Target="../customXml/item4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PNG>
</file>

<file path=ppt/media/image21.jfif>
</file>

<file path=ppt/media/image22.png>
</file>

<file path=ppt/media/image23.jpeg>
</file>

<file path=ppt/media/image24.jpg>
</file>

<file path=ppt/media/image25.png>
</file>

<file path=ppt/media/image26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330C0-89B8-4683-994C-2F60C6F672C8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299E5-C60D-4F14-B078-FFACB932E58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3914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2AF8C-27D9-76E4-9B9A-1B5DDFB990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82892-0830-816B-C192-211D634E4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5AD7F-B6FF-68E9-D9C3-28B9ED4F1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CD880-5106-5D12-C123-1FE111F0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18054-F6C0-0EC4-2874-451619E2B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4510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B3F81-A582-94C7-4F1E-F7725EBD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A8A5D4-00C9-A706-0551-87D4142E9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7A466-6C29-FF43-6FD0-99B9CD0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CD08A-A34C-F2CA-A57C-D8E8DB29D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6CCF1-9F04-C8CB-FF00-DA217AA1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4137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C370C9-98B8-D9DB-6AFC-17D0A0D03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D4323-156A-2EE5-F154-DD89509A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0573-3B86-F552-D9D3-D215BEB2A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CC364-F102-E673-35F0-55F001AF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C03F6-7FEA-F325-9344-884AFD8B6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51838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119C1-4824-060B-C6D9-656F4628E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FA87C-0F81-CFCD-CF61-5D9C6F09B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28E1D-1FBB-D0CD-9FE4-45953C1C3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0E49C-2034-1B08-D669-C190F25E7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C6260-29C5-2B2D-72D4-20838AFBB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156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E20FE-A1BC-225D-9712-6819B4FC4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33510-3296-9E5D-CB2F-080BA949E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EF5A7-3031-9668-4574-E9741A970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CA6F5-4BA4-CEB6-480F-CF3B6D879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39FFA-6A74-6AFF-605E-C95813160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34689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9FA38-E1E5-F662-EF51-D7458D3E8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63A01-991C-9570-8AFA-D7E7133CB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2BB180-608A-393F-22E3-9030E8427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78B740-7F8A-6A8A-636A-35A684004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91216-0A6F-C1C7-8463-9D21C13A2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491B5-986D-11AC-4DB4-794A4D6C3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7368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E02D6-BA4F-5351-42D7-90BCD9E2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4E9B3-C0D9-CC29-2BB8-2073B38E4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69330-4D4F-3557-33B9-449C1B8B9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91895-6600-7B4F-E38B-9749585FB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DAA8D1-D796-521F-01E9-7EF8BBFF1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7B5128-3915-3432-941D-66C95DAC9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5C2E94-A45D-A99B-0066-491B6E577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8AC66-AE6C-FD08-A374-8B78C3110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76299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1C22B-9962-E5C0-004F-31B086AE9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DC0538-2C3C-80EC-6788-83476A17E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AC5A4-0E4F-8269-6DD7-1A4F68C19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AD2C47-DBA0-D71E-274F-670916FC4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8076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A70D1-C5ED-6458-5F50-0DBD71050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97635-2ABA-956B-1928-EDF146523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596B9-7436-A947-FBDF-9907B6AE5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6414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085C-085B-AF6D-39E3-CC84D548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AD62D-8591-D6F7-BE4A-C1009F51E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85F24-3A16-7E7B-BCBA-9AF759C50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C8087-7074-D92E-6060-9CB366DB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850C7-8F06-0BCE-34D0-149B97F55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5A14A-2696-0DCA-E152-D3224A3C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837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82AB6-2969-D36C-359C-A1EA826BA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F65842-A51B-904D-8F9D-43414E961A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516B7-245D-DA4C-9F4F-6C4E391D0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45F23-2E3D-9BAF-5D21-C375D9D5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CA258-FA06-8368-BB75-543D1EF9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34A11-DDD0-A3CC-22F8-F12DBFFA1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8030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607E39-C51B-D250-921E-D42CF026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45EEF-0653-8F9A-B3AB-72C40DFA5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CF024-C876-9CC2-520B-8E4B485A5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6B2BF-687A-40F1-B8A4-07520CF57D9A}" type="datetimeFigureOut">
              <a:rPr lang="en-ZA" smtClean="0"/>
              <a:t>2023/08/10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7789C-141A-A498-1039-BB3DE40A1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90A8A-8FE2-6CEE-4E53-D6CE1BF92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D1EDC-1BED-46A9-8EC9-719C9C397B3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5538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13" Type="http://schemas.openxmlformats.org/officeDocument/2006/relationships/image" Target="../media/image26.jpeg"/><Relationship Id="rId3" Type="http://schemas.openxmlformats.org/officeDocument/2006/relationships/image" Target="../media/image2.svg"/><Relationship Id="rId7" Type="http://schemas.openxmlformats.org/officeDocument/2006/relationships/image" Target="../media/image22.png"/><Relationship Id="rId12" Type="http://schemas.openxmlformats.org/officeDocument/2006/relationships/hyperlink" Target="https://www.freepngimg.com/png/69405-network-service-icons-media-youtube-linkedin-comput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fif"/><Relationship Id="rId11" Type="http://schemas.openxmlformats.org/officeDocument/2006/relationships/image" Target="../media/image25.png"/><Relationship Id="rId5" Type="http://schemas.openxmlformats.org/officeDocument/2006/relationships/image" Target="../media/image20.PNG"/><Relationship Id="rId10" Type="http://schemas.openxmlformats.org/officeDocument/2006/relationships/image" Target="../media/image24.jpg"/><Relationship Id="rId4" Type="http://schemas.openxmlformats.org/officeDocument/2006/relationships/image" Target="../media/image19.jpeg"/><Relationship Id="rId9" Type="http://schemas.openxmlformats.org/officeDocument/2006/relationships/image" Target="../media/image3.png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0.svg"/><Relationship Id="rId7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1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">
            <a:extLst>
              <a:ext uri="{FF2B5EF4-FFF2-40B4-BE49-F238E27FC236}">
                <a16:creationId xmlns:a16="http://schemas.microsoft.com/office/drawing/2014/main" id="{4B7254C5-D820-9860-2643-A104515A7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302" cy="6858000"/>
          </a:xfrm>
          <a:prstGeom prst="rect">
            <a:avLst/>
          </a:prstGeom>
        </p:spPr>
      </p:pic>
      <p:pic>
        <p:nvPicPr>
          <p:cNvPr id="5" name="Picture 4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4CD82ACB-7BF9-46E3-1A66-D12D621C85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383" y="4457874"/>
            <a:ext cx="1388368" cy="3730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793A8F-F1B7-4CDF-02DB-6CF065D90B7F}"/>
              </a:ext>
            </a:extLst>
          </p:cNvPr>
          <p:cNvSpPr txBox="1"/>
          <p:nvPr/>
        </p:nvSpPr>
        <p:spPr>
          <a:xfrm>
            <a:off x="9726167" y="4830935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X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928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30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153453" y="1521657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192300" y="1170213"/>
            <a:ext cx="391777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Our Dedicated Judges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73794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D064A41-8BAE-DDE5-A57A-E146349FD0FC}"/>
              </a:ext>
            </a:extLst>
          </p:cNvPr>
          <p:cNvGrpSpPr/>
          <p:nvPr/>
        </p:nvGrpSpPr>
        <p:grpSpPr>
          <a:xfrm>
            <a:off x="103572" y="3401966"/>
            <a:ext cx="2088630" cy="1126870"/>
            <a:chOff x="9216080" y="5432857"/>
            <a:chExt cx="4177259" cy="2253740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8D40C6-6B2E-D473-3D32-A06B95A5720C}"/>
                </a:ext>
              </a:extLst>
            </p:cNvPr>
            <p:cNvSpPr txBox="1"/>
            <p:nvPr/>
          </p:nvSpPr>
          <p:spPr>
            <a:xfrm>
              <a:off x="9216080" y="5432857"/>
              <a:ext cx="4177259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John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 Mukomberanwa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455CEA9-2583-EF73-55D1-C993FA7B18A0}"/>
                </a:ext>
              </a:extLst>
            </p:cNvPr>
            <p:cNvSpPr txBox="1"/>
            <p:nvPr/>
          </p:nvSpPr>
          <p:spPr>
            <a:xfrm>
              <a:off x="9890370" y="6728257"/>
              <a:ext cx="2828801" cy="958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Head CIB Digital Insights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1EE12A3-866C-9C85-3AA1-511FFE0CB5BC}"/>
              </a:ext>
            </a:extLst>
          </p:cNvPr>
          <p:cNvGrpSpPr/>
          <p:nvPr/>
        </p:nvGrpSpPr>
        <p:grpSpPr>
          <a:xfrm>
            <a:off x="5493420" y="3423414"/>
            <a:ext cx="1414401" cy="1093732"/>
            <a:chOff x="8322609" y="9796294"/>
            <a:chExt cx="2828801" cy="2187464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09FD387-7686-3C22-A6D3-43A39AC21183}"/>
                </a:ext>
              </a:extLst>
            </p:cNvPr>
            <p:cNvSpPr txBox="1"/>
            <p:nvPr/>
          </p:nvSpPr>
          <p:spPr>
            <a:xfrm>
              <a:off x="8322609" y="9796294"/>
              <a:ext cx="2828801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C J 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Naidoo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D549ABF-123A-AEDE-7336-8B300FE9E152}"/>
                </a:ext>
              </a:extLst>
            </p:cNvPr>
            <p:cNvSpPr txBox="1"/>
            <p:nvPr/>
          </p:nvSpPr>
          <p:spPr>
            <a:xfrm>
              <a:off x="8322609" y="11025418"/>
              <a:ext cx="2828801" cy="958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Head </a:t>
              </a:r>
              <a:r>
                <a:rPr lang="en-US" sz="1100" dirty="0" err="1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DevSecOps</a:t>
              </a: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Mobalyz</a:t>
              </a: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 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BA55E47-82F6-14AC-4CB9-DE19DE25B64B}"/>
              </a:ext>
            </a:extLst>
          </p:cNvPr>
          <p:cNvGrpSpPr/>
          <p:nvPr/>
        </p:nvGrpSpPr>
        <p:grpSpPr>
          <a:xfrm>
            <a:off x="2227677" y="3430933"/>
            <a:ext cx="1414463" cy="1097903"/>
            <a:chOff x="13219851" y="5472387"/>
            <a:chExt cx="2828925" cy="219580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77E2313-9717-56B5-75A2-775FA2113B95}"/>
                </a:ext>
              </a:extLst>
            </p:cNvPr>
            <p:cNvSpPr txBox="1"/>
            <p:nvPr/>
          </p:nvSpPr>
          <p:spPr>
            <a:xfrm>
              <a:off x="13219975" y="5472387"/>
              <a:ext cx="2828801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Pieta 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Heyns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B447353-80D2-D5BF-CC59-891331082D49}"/>
                </a:ext>
              </a:extLst>
            </p:cNvPr>
            <p:cNvSpPr txBox="1"/>
            <p:nvPr/>
          </p:nvSpPr>
          <p:spPr>
            <a:xfrm>
              <a:off x="13219851" y="6709853"/>
              <a:ext cx="2828801" cy="958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r>
                <a:rPr lang="en-US" sz="1100" dirty="0" err="1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OneHub</a:t>
              </a: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 Product Owner, CIB Digital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41BD64C-A6C0-F42F-334C-0547264F867F}"/>
              </a:ext>
            </a:extLst>
          </p:cNvPr>
          <p:cNvGrpSpPr/>
          <p:nvPr/>
        </p:nvGrpSpPr>
        <p:grpSpPr>
          <a:xfrm>
            <a:off x="8272418" y="3440273"/>
            <a:ext cx="1863278" cy="1520954"/>
            <a:chOff x="13228369" y="10918376"/>
            <a:chExt cx="3726555" cy="304190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465D13F-C224-D7A7-0B36-1964A31C48FA}"/>
                </a:ext>
              </a:extLst>
            </p:cNvPr>
            <p:cNvSpPr txBox="1"/>
            <p:nvPr/>
          </p:nvSpPr>
          <p:spPr>
            <a:xfrm>
              <a:off x="13228369" y="10918376"/>
              <a:ext cx="3726555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Claire-Davis 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Reddy (PhD)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15CE9C4-B622-B66F-A5B3-8483B790BB83}"/>
                </a:ext>
              </a:extLst>
            </p:cNvPr>
            <p:cNvSpPr txBox="1"/>
            <p:nvPr/>
          </p:nvSpPr>
          <p:spPr>
            <a:xfrm>
              <a:off x="13529317" y="12109392"/>
              <a:ext cx="2828801" cy="18508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Data Product Specialist </a:t>
              </a:r>
            </a:p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endParaRPr lang="en-US" sz="1100" dirty="0">
                <a:solidFill>
                  <a:schemeClr val="bg1"/>
                </a:solidFill>
                <a:latin typeface="Montserrat Light" panose="00000400000000000000" pitchFamily="50" charset="0"/>
                <a:cs typeface="Poppins" panose="02000000000000000000" pitchFamily="2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4F438BB-8272-4CB1-1700-40D60BDDB346}"/>
              </a:ext>
            </a:extLst>
          </p:cNvPr>
          <p:cNvGrpSpPr/>
          <p:nvPr/>
        </p:nvGrpSpPr>
        <p:grpSpPr>
          <a:xfrm>
            <a:off x="3814209" y="3423415"/>
            <a:ext cx="1528395" cy="1145476"/>
            <a:chOff x="16321398" y="5472387"/>
            <a:chExt cx="3056789" cy="2290952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3588358-0022-1DD7-BE4F-38610766FDB1}"/>
                </a:ext>
              </a:extLst>
            </p:cNvPr>
            <p:cNvSpPr txBox="1"/>
            <p:nvPr/>
          </p:nvSpPr>
          <p:spPr>
            <a:xfrm>
              <a:off x="16549386" y="5472387"/>
              <a:ext cx="2828801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Martine 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Burgess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E55F5A3-0283-075E-819F-8E493C8FE400}"/>
                </a:ext>
              </a:extLst>
            </p:cNvPr>
            <p:cNvSpPr txBox="1"/>
            <p:nvPr/>
          </p:nvSpPr>
          <p:spPr>
            <a:xfrm>
              <a:off x="16321398" y="6701509"/>
              <a:ext cx="3056541" cy="10618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spcAft>
                  <a:spcPts val="1500"/>
                </a:spcAft>
              </a:pP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Executive </a:t>
              </a:r>
            </a:p>
            <a:p>
              <a:pPr algn="ctr">
                <a:spcAft>
                  <a:spcPts val="1500"/>
                </a:spcAft>
              </a:pPr>
              <a:r>
                <a:rPr lang="en-US" sz="1100" dirty="0" err="1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Mobalyz</a:t>
              </a:r>
              <a:endParaRPr lang="en-US" sz="1100" dirty="0">
                <a:solidFill>
                  <a:schemeClr val="bg1"/>
                </a:solidFill>
                <a:latin typeface="Montserrat Light" panose="00000400000000000000" pitchFamily="50" charset="0"/>
                <a:cs typeface="Poppins" panose="02000000000000000000" pitchFamily="2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C0CEAF2-C8F4-7A30-C188-68A792E0A887}"/>
              </a:ext>
            </a:extLst>
          </p:cNvPr>
          <p:cNvGrpSpPr/>
          <p:nvPr/>
        </p:nvGrpSpPr>
        <p:grpSpPr>
          <a:xfrm>
            <a:off x="6930609" y="3430933"/>
            <a:ext cx="1713089" cy="1107106"/>
            <a:chOff x="16943540" y="8993800"/>
            <a:chExt cx="3426177" cy="2214212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8900E8C-56CC-F93B-9847-CB3EB82A6896}"/>
                </a:ext>
              </a:extLst>
            </p:cNvPr>
            <p:cNvSpPr txBox="1"/>
            <p:nvPr/>
          </p:nvSpPr>
          <p:spPr>
            <a:xfrm>
              <a:off x="16943540" y="8993800"/>
              <a:ext cx="3426177" cy="8002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Dr Sunday </a:t>
              </a:r>
            </a:p>
            <a:p>
              <a:pPr algn="ctr"/>
              <a:r>
                <a:rPr lang="en-US" sz="1300" dirty="0" err="1">
                  <a:solidFill>
                    <a:schemeClr val="bg1"/>
                  </a:solidFill>
                  <a:latin typeface="Montserrat SemiBold" panose="00000700000000000000" pitchFamily="50" charset="0"/>
                  <a:cs typeface="Poppins SemiBold" panose="02000000000000000000" pitchFamily="2" charset="0"/>
                </a:rPr>
                <a:t>Oladejo</a:t>
              </a:r>
              <a:endParaRPr lang="en-US" sz="13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A01D473-F037-ECF4-3F6C-4DD94E07A86F}"/>
                </a:ext>
              </a:extLst>
            </p:cNvPr>
            <p:cNvSpPr txBox="1"/>
            <p:nvPr/>
          </p:nvSpPr>
          <p:spPr>
            <a:xfrm>
              <a:off x="17242226" y="10249672"/>
              <a:ext cx="2828801" cy="9583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500"/>
                </a:spcAft>
              </a:pPr>
              <a:r>
                <a:rPr lang="en-US" sz="1100" dirty="0">
                  <a:solidFill>
                    <a:schemeClr val="bg1"/>
                  </a:solidFill>
                  <a:latin typeface="Montserrat Light" panose="00000400000000000000" pitchFamily="50" charset="0"/>
                  <a:cs typeface="Poppins" panose="02000000000000000000" pitchFamily="2" charset="0"/>
                </a:rPr>
                <a:t>Stellenbosch University </a:t>
              </a:r>
            </a:p>
          </p:txBody>
        </p:sp>
      </p:grpSp>
      <p:pic>
        <p:nvPicPr>
          <p:cNvPr id="74" name="Picture Placeholder 44" descr="A picture containing window, person, person, indoor&#10;&#10;Description automatically generated">
            <a:extLst>
              <a:ext uri="{FF2B5EF4-FFF2-40B4-BE49-F238E27FC236}">
                <a16:creationId xmlns:a16="http://schemas.microsoft.com/office/drawing/2014/main" id="{7B1D34B4-01FB-F1A6-E644-363C6ACDD8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84" b="9084"/>
          <a:stretch/>
        </p:blipFill>
        <p:spPr>
          <a:xfrm>
            <a:off x="768541" y="1761416"/>
            <a:ext cx="1150457" cy="1412570"/>
          </a:xfrm>
          <a:prstGeom prst="rect">
            <a:avLst/>
          </a:prstGeom>
        </p:spPr>
      </p:pic>
      <p:pic>
        <p:nvPicPr>
          <p:cNvPr id="75" name="Picture Placeholder 45" descr="A person wearing glasses smiling&#10;&#10;Description automatically generated">
            <a:extLst>
              <a:ext uri="{FF2B5EF4-FFF2-40B4-BE49-F238E27FC236}">
                <a16:creationId xmlns:a16="http://schemas.microsoft.com/office/drawing/2014/main" id="{5ACC6D2F-D871-34A3-AAD4-AD6F52442B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0" b="1410"/>
          <a:stretch/>
        </p:blipFill>
        <p:spPr>
          <a:xfrm>
            <a:off x="2337857" y="1758511"/>
            <a:ext cx="1150458" cy="1412571"/>
          </a:xfrm>
          <a:prstGeom prst="rect">
            <a:avLst/>
          </a:prstGeom>
        </p:spPr>
      </p:pic>
      <p:pic>
        <p:nvPicPr>
          <p:cNvPr id="76" name="Picture Placeholder 46" descr="A person smiling with her arms crossed&#10;&#10;Description automatically generated">
            <a:extLst>
              <a:ext uri="{FF2B5EF4-FFF2-40B4-BE49-F238E27FC236}">
                <a16:creationId xmlns:a16="http://schemas.microsoft.com/office/drawing/2014/main" id="{8F97F81E-0082-FFCD-74D6-BB1C97AFCBD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278" r="9278"/>
          <a:stretch>
            <a:fillRect/>
          </a:stretch>
        </p:blipFill>
        <p:spPr>
          <a:xfrm>
            <a:off x="3907174" y="1755607"/>
            <a:ext cx="1150457" cy="1412570"/>
          </a:xfrm>
          <a:prstGeom prst="rect">
            <a:avLst/>
          </a:prstGeom>
        </p:spPr>
      </p:pic>
      <p:pic>
        <p:nvPicPr>
          <p:cNvPr id="77" name="Picture Placeholder 47">
            <a:extLst>
              <a:ext uri="{FF2B5EF4-FFF2-40B4-BE49-F238E27FC236}">
                <a16:creationId xmlns:a16="http://schemas.microsoft.com/office/drawing/2014/main" id="{643BC7CB-A20E-FD83-2448-0974948954C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458" b="1458"/>
          <a:stretch>
            <a:fillRect/>
          </a:stretch>
        </p:blipFill>
        <p:spPr>
          <a:xfrm>
            <a:off x="5476490" y="1764320"/>
            <a:ext cx="1150457" cy="1412571"/>
          </a:xfrm>
          <a:prstGeom prst="rect">
            <a:avLst/>
          </a:prstGeom>
        </p:spPr>
      </p:pic>
      <p:pic>
        <p:nvPicPr>
          <p:cNvPr id="79" name="Picture 4" descr="Claire Davis-Reddy (PhD)">
            <a:extLst>
              <a:ext uri="{FF2B5EF4-FFF2-40B4-BE49-F238E27FC236}">
                <a16:creationId xmlns:a16="http://schemas.microsoft.com/office/drawing/2014/main" id="{42DD6E10-6007-2961-4F0A-0C5011CF8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r="9278"/>
          <a:stretch>
            <a:fillRect/>
          </a:stretch>
        </p:blipFill>
        <p:spPr bwMode="auto">
          <a:xfrm>
            <a:off x="8616544" y="1767225"/>
            <a:ext cx="1151879" cy="141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83390731-9BB2-DF90-7368-8E6B7F17661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9" name="Picture 8" descr="A person wearing glasses and a white shirt&#10;&#10;Description automatically generated">
            <a:extLst>
              <a:ext uri="{FF2B5EF4-FFF2-40B4-BE49-F238E27FC236}">
                <a16:creationId xmlns:a16="http://schemas.microsoft.com/office/drawing/2014/main" id="{6C724476-5DF9-05F3-D666-57D110CD36F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21291"/>
          <a:stretch/>
        </p:blipFill>
        <p:spPr>
          <a:xfrm>
            <a:off x="10187283" y="1752758"/>
            <a:ext cx="1168481" cy="14143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FF815-7593-3E28-796A-3147CF077027}"/>
              </a:ext>
            </a:extLst>
          </p:cNvPr>
          <p:cNvSpPr txBox="1"/>
          <p:nvPr/>
        </p:nvSpPr>
        <p:spPr>
          <a:xfrm>
            <a:off x="9749611" y="3451288"/>
            <a:ext cx="1863278" cy="600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J G </a:t>
            </a:r>
          </a:p>
          <a:p>
            <a:pPr algn="ctr"/>
            <a:r>
              <a:rPr lang="en-US" sz="13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Cowper</a:t>
            </a:r>
          </a:p>
          <a:p>
            <a:pPr algn="ctr"/>
            <a:endParaRPr lang="en-US" sz="1300" dirty="0">
              <a:solidFill>
                <a:schemeClr val="bg1"/>
              </a:solidFill>
              <a:latin typeface="Montserrat SemiBold" panose="00000700000000000000" pitchFamily="50" charset="0"/>
              <a:cs typeface="Poppins Semi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34FB9A-9274-3A5D-B46F-C9FC3D705715}"/>
              </a:ext>
            </a:extLst>
          </p:cNvPr>
          <p:cNvSpPr txBox="1"/>
          <p:nvPr/>
        </p:nvSpPr>
        <p:spPr>
          <a:xfrm>
            <a:off x="10034348" y="4064446"/>
            <a:ext cx="1414401" cy="4791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500"/>
              </a:spcAft>
            </a:pPr>
            <a:r>
              <a:rPr lang="en-US" sz="1100" dirty="0">
                <a:solidFill>
                  <a:schemeClr val="bg1"/>
                </a:solidFill>
                <a:latin typeface="Montserrat Light" panose="00000400000000000000" pitchFamily="50" charset="0"/>
                <a:cs typeface="Poppins" panose="02000000000000000000" pitchFamily="2" charset="0"/>
              </a:rPr>
              <a:t>MD </a:t>
            </a:r>
            <a:r>
              <a:rPr lang="en-US" sz="1100" dirty="0" err="1">
                <a:solidFill>
                  <a:schemeClr val="bg1"/>
                </a:solidFill>
                <a:latin typeface="Montserrat Light" panose="00000400000000000000" pitchFamily="50" charset="0"/>
                <a:cs typeface="Poppins" panose="02000000000000000000" pitchFamily="2" charset="0"/>
              </a:rPr>
              <a:t>Kiraz</a:t>
            </a:r>
            <a:r>
              <a:rPr lang="en-US" sz="1100" dirty="0">
                <a:solidFill>
                  <a:schemeClr val="bg1"/>
                </a:solidFill>
                <a:latin typeface="Montserrat Light" panose="00000400000000000000" pitchFamily="50" charset="0"/>
                <a:cs typeface="Poppins" panose="02000000000000000000" pitchFamily="2" charset="0"/>
              </a:rPr>
              <a:t> Partners (PTY) LTD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EB44BC-C2D8-3D11-91D7-75CA66F20091}"/>
              </a:ext>
            </a:extLst>
          </p:cNvPr>
          <p:cNvSpPr txBox="1"/>
          <p:nvPr/>
        </p:nvSpPr>
        <p:spPr>
          <a:xfrm>
            <a:off x="423268" y="4904341"/>
            <a:ext cx="156558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https://www.linkedin.com/in/john-mukomberanwa-3159211a/</a:t>
            </a:r>
          </a:p>
        </p:txBody>
      </p:sp>
      <p:pic>
        <p:nvPicPr>
          <p:cNvPr id="14" name="Picture 13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2D79515-7855-37C6-CF62-121EDACFC99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178465" y="5031466"/>
            <a:ext cx="173945" cy="200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D556BD-ED97-5511-E917-E4CB829D6DD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9107" r="2488" b="15838"/>
          <a:stretch/>
        </p:blipFill>
        <p:spPr>
          <a:xfrm>
            <a:off x="7046504" y="1767224"/>
            <a:ext cx="1151180" cy="14340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C87CC85-1E87-1E20-B006-4C0B3B818B87}"/>
              </a:ext>
            </a:extLst>
          </p:cNvPr>
          <p:cNvSpPr txBox="1"/>
          <p:nvPr/>
        </p:nvSpPr>
        <p:spPr>
          <a:xfrm>
            <a:off x="2320549" y="4925068"/>
            <a:ext cx="14601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https://www.linkedin.com/in/pietaheyns/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6BB33B-EBAB-193D-9990-3883A27CD19E}"/>
              </a:ext>
            </a:extLst>
          </p:cNvPr>
          <p:cNvSpPr txBox="1"/>
          <p:nvPr/>
        </p:nvSpPr>
        <p:spPr>
          <a:xfrm>
            <a:off x="4065581" y="4925191"/>
            <a:ext cx="158341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https://www.linkedin.com/in/martineburgess/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F82954-AA7F-6BA7-E57F-18FE3A9825B8}"/>
              </a:ext>
            </a:extLst>
          </p:cNvPr>
          <p:cNvSpPr txBox="1"/>
          <p:nvPr/>
        </p:nvSpPr>
        <p:spPr>
          <a:xfrm>
            <a:off x="10135695" y="4925067"/>
            <a:ext cx="162354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https://www.linkedin.com/in/jg-cowper-27b2623/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AE5FB9-6AF4-2C2E-E0A5-73A563A123F1}"/>
              </a:ext>
            </a:extLst>
          </p:cNvPr>
          <p:cNvSpPr txBox="1"/>
          <p:nvPr/>
        </p:nvSpPr>
        <p:spPr>
          <a:xfrm>
            <a:off x="5799851" y="4944724"/>
            <a:ext cx="13571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https://www.linkedin.com/in/cjnaidoo/</a:t>
            </a:r>
          </a:p>
        </p:txBody>
      </p:sp>
      <p:pic>
        <p:nvPicPr>
          <p:cNvPr id="20" name="Picture 19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541144D-B2BB-49E4-D7AA-F8C8B1D5C63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2149935" y="5037950"/>
            <a:ext cx="173945" cy="200798"/>
          </a:xfrm>
          <a:prstGeom prst="rect">
            <a:avLst/>
          </a:prstGeom>
        </p:spPr>
      </p:pic>
      <p:pic>
        <p:nvPicPr>
          <p:cNvPr id="21" name="Picture 20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5FEDF45-C552-CAAA-38C7-598AA0A9B8A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3887957" y="5044433"/>
            <a:ext cx="173945" cy="200798"/>
          </a:xfrm>
          <a:prstGeom prst="rect">
            <a:avLst/>
          </a:prstGeom>
        </p:spPr>
      </p:pic>
      <p:pic>
        <p:nvPicPr>
          <p:cNvPr id="22" name="Picture 21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2BA16F2-94BA-2983-31D1-20CD38CEB710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8057889" y="5050921"/>
            <a:ext cx="173945" cy="20079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8C6E527-09BE-88BF-CBD0-F84BDF2932D6}"/>
              </a:ext>
            </a:extLst>
          </p:cNvPr>
          <p:cNvSpPr txBox="1"/>
          <p:nvPr/>
        </p:nvSpPr>
        <p:spPr>
          <a:xfrm>
            <a:off x="8211517" y="4947680"/>
            <a:ext cx="18000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u="sng" kern="12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https://www.linkedin.com/in/claire-davis-reddy/</a:t>
            </a:r>
            <a:endParaRPr lang="en-ZA" sz="11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7" name="Picture 26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C92B92CF-C27F-2CF5-C36A-CD739A0CA4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5674609" y="5050921"/>
            <a:ext cx="173945" cy="200798"/>
          </a:xfrm>
          <a:prstGeom prst="rect">
            <a:avLst/>
          </a:prstGeom>
        </p:spPr>
      </p:pic>
      <p:pic>
        <p:nvPicPr>
          <p:cNvPr id="28" name="Picture 27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8D34DB18-8C18-F989-A728-BB11BFF7279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-1" t="6531" r="984" b="6591"/>
          <a:stretch/>
        </p:blipFill>
        <p:spPr>
          <a:xfrm>
            <a:off x="9980728" y="5018495"/>
            <a:ext cx="173945" cy="200798"/>
          </a:xfrm>
          <a:prstGeom prst="rect">
            <a:avLst/>
          </a:prstGeom>
        </p:spPr>
      </p:pic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E2006F12-2A3C-5EBF-91C8-834CC3FB593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488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43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8" y="1612667"/>
            <a:ext cx="391777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Good Luck !!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8B2558-D649-0494-FDF1-D0B50A50E5E9}"/>
              </a:ext>
            </a:extLst>
          </p:cNvPr>
          <p:cNvSpPr/>
          <p:nvPr/>
        </p:nvSpPr>
        <p:spPr>
          <a:xfrm>
            <a:off x="10343896" y="5729546"/>
            <a:ext cx="1770281" cy="1090513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8" name="Picture 7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67EAA780-CD1E-7D7F-D7C7-F5CE9F2D7F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CA0851-4786-BAAE-BE80-0D0E83D72186}"/>
              </a:ext>
            </a:extLst>
          </p:cNvPr>
          <p:cNvSpPr txBox="1"/>
          <p:nvPr/>
        </p:nvSpPr>
        <p:spPr>
          <a:xfrm>
            <a:off x="11109699" y="6132601"/>
            <a:ext cx="244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X</a:t>
            </a:r>
            <a:endParaRPr lang="en-ZA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2916A5CD-C525-13C0-6FC7-D36DD2C1EE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6428327"/>
            <a:ext cx="1216658" cy="32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84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11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24856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Picture 7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67EAA780-CD1E-7D7F-D7C7-F5CE9F2D7F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E97921-7ABA-D2F2-371E-EB0D9ED57AB1}"/>
              </a:ext>
            </a:extLst>
          </p:cNvPr>
          <p:cNvSpPr txBox="1"/>
          <p:nvPr/>
        </p:nvSpPr>
        <p:spPr>
          <a:xfrm>
            <a:off x="77823" y="1562939"/>
            <a:ext cx="434046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Background and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1A9879-3AB7-7F8C-DEC8-3C2262FFA70B}"/>
              </a:ext>
            </a:extLst>
          </p:cNvPr>
          <p:cNvSpPr/>
          <p:nvPr/>
        </p:nvSpPr>
        <p:spPr>
          <a:xfrm>
            <a:off x="6095999" y="3341870"/>
            <a:ext cx="1887749" cy="2130357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Understanding the taxi driver is a complex task, and there are different types of styles and </a:t>
            </a:r>
            <a:r>
              <a:rPr lang="en-US" sz="1600" dirty="0" err="1"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behaviours</a:t>
            </a:r>
            <a:r>
              <a:rPr lang="en-US" sz="1600" dirty="0"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which they exemplify</a:t>
            </a:r>
            <a:endParaRPr lang="en-ZA" sz="1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07D6689-83B2-E68F-553D-0890B44CEE49}"/>
              </a:ext>
            </a:extLst>
          </p:cNvPr>
          <p:cNvGrpSpPr/>
          <p:nvPr/>
        </p:nvGrpSpPr>
        <p:grpSpPr>
          <a:xfrm>
            <a:off x="574574" y="2088787"/>
            <a:ext cx="2104264" cy="3767136"/>
            <a:chOff x="2827293" y="6010667"/>
            <a:chExt cx="4595981" cy="7705333"/>
          </a:xfrm>
          <a:noFill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B0656B6-A14B-79F4-DFB3-9E5B7C9DAECE}"/>
                </a:ext>
              </a:extLst>
            </p:cNvPr>
            <p:cNvSpPr/>
            <p:nvPr/>
          </p:nvSpPr>
          <p:spPr>
            <a:xfrm>
              <a:off x="2827293" y="6010667"/>
              <a:ext cx="4595981" cy="7705333"/>
            </a:xfrm>
            <a:prstGeom prst="rect">
              <a:avLst/>
            </a:prstGeom>
            <a:grpFill/>
            <a:ln w="28575">
              <a:solidFill>
                <a:srgbClr val="C698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F76659D-DF78-5501-0623-C63B0E7AE0ED}"/>
                </a:ext>
              </a:extLst>
            </p:cNvPr>
            <p:cNvGrpSpPr/>
            <p:nvPr/>
          </p:nvGrpSpPr>
          <p:grpSpPr>
            <a:xfrm>
              <a:off x="3488299" y="6921297"/>
              <a:ext cx="1591716" cy="1385914"/>
              <a:chOff x="6816725" y="7881937"/>
              <a:chExt cx="1823235" cy="1587501"/>
            </a:xfrm>
            <a:grpFill/>
          </p:grpSpPr>
          <p:sp>
            <p:nvSpPr>
              <p:cNvPr id="20" name="Freeform 9">
                <a:extLst>
                  <a:ext uri="{FF2B5EF4-FFF2-40B4-BE49-F238E27FC236}">
                    <a16:creationId xmlns:a16="http://schemas.microsoft.com/office/drawing/2014/main" id="{5FA89900-01AE-D86C-7082-01C18338C5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13" y="9223375"/>
                <a:ext cx="336550" cy="49213"/>
              </a:xfrm>
              <a:custGeom>
                <a:avLst/>
                <a:gdLst>
                  <a:gd name="T0" fmla="*/ 834 w 900"/>
                  <a:gd name="T1" fmla="*/ 0 h 132"/>
                  <a:gd name="T2" fmla="*/ 65 w 900"/>
                  <a:gd name="T3" fmla="*/ 0 h 132"/>
                  <a:gd name="T4" fmla="*/ 0 w 900"/>
                  <a:gd name="T5" fmla="*/ 66 h 132"/>
                  <a:gd name="T6" fmla="*/ 65 w 900"/>
                  <a:gd name="T7" fmla="*/ 132 h 132"/>
                  <a:gd name="T8" fmla="*/ 834 w 900"/>
                  <a:gd name="T9" fmla="*/ 132 h 132"/>
                  <a:gd name="T10" fmla="*/ 900 w 900"/>
                  <a:gd name="T11" fmla="*/ 66 h 132"/>
                  <a:gd name="T12" fmla="*/ 834 w 900"/>
                  <a:gd name="T13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0" h="132">
                    <a:moveTo>
                      <a:pt x="834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29" y="0"/>
                      <a:pt x="0" y="30"/>
                      <a:pt x="0" y="66"/>
                    </a:cubicBezTo>
                    <a:cubicBezTo>
                      <a:pt x="0" y="102"/>
                      <a:pt x="29" y="132"/>
                      <a:pt x="65" y="132"/>
                    </a:cubicBezTo>
                    <a:cubicBezTo>
                      <a:pt x="834" y="132"/>
                      <a:pt x="834" y="132"/>
                      <a:pt x="834" y="132"/>
                    </a:cubicBezTo>
                    <a:cubicBezTo>
                      <a:pt x="871" y="132"/>
                      <a:pt x="900" y="102"/>
                      <a:pt x="900" y="66"/>
                    </a:cubicBezTo>
                    <a:cubicBezTo>
                      <a:pt x="900" y="30"/>
                      <a:pt x="871" y="0"/>
                      <a:pt x="834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BE508BBF-9850-F8AB-0D84-CC45AFBA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92988" y="7881937"/>
                <a:ext cx="50800" cy="146050"/>
              </a:xfrm>
              <a:custGeom>
                <a:avLst/>
                <a:gdLst>
                  <a:gd name="T0" fmla="*/ 66 w 132"/>
                  <a:gd name="T1" fmla="*/ 389 h 389"/>
                  <a:gd name="T2" fmla="*/ 132 w 132"/>
                  <a:gd name="T3" fmla="*/ 322 h 389"/>
                  <a:gd name="T4" fmla="*/ 132 w 132"/>
                  <a:gd name="T5" fmla="*/ 66 h 389"/>
                  <a:gd name="T6" fmla="*/ 66 w 132"/>
                  <a:gd name="T7" fmla="*/ 0 h 389"/>
                  <a:gd name="T8" fmla="*/ 0 w 132"/>
                  <a:gd name="T9" fmla="*/ 66 h 389"/>
                  <a:gd name="T10" fmla="*/ 0 w 132"/>
                  <a:gd name="T11" fmla="*/ 322 h 389"/>
                  <a:gd name="T12" fmla="*/ 66 w 132"/>
                  <a:gd name="T13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389">
                    <a:moveTo>
                      <a:pt x="66" y="389"/>
                    </a:moveTo>
                    <a:cubicBezTo>
                      <a:pt x="103" y="389"/>
                      <a:pt x="132" y="359"/>
                      <a:pt x="132" y="322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32" y="30"/>
                      <a:pt x="103" y="0"/>
                      <a:pt x="66" y="0"/>
                    </a:cubicBezTo>
                    <a:cubicBezTo>
                      <a:pt x="30" y="0"/>
                      <a:pt x="0" y="30"/>
                      <a:pt x="0" y="66"/>
                    </a:cubicBezTo>
                    <a:cubicBezTo>
                      <a:pt x="0" y="322"/>
                      <a:pt x="0" y="322"/>
                      <a:pt x="0" y="322"/>
                    </a:cubicBezTo>
                    <a:cubicBezTo>
                      <a:pt x="0" y="359"/>
                      <a:pt x="30" y="389"/>
                      <a:pt x="66" y="389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5D8FC691-1350-C3AB-B69C-C4FBC249A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3613" y="9420225"/>
                <a:ext cx="209550" cy="49213"/>
              </a:xfrm>
              <a:custGeom>
                <a:avLst/>
                <a:gdLst>
                  <a:gd name="T0" fmla="*/ 493 w 560"/>
                  <a:gd name="T1" fmla="*/ 0 h 132"/>
                  <a:gd name="T2" fmla="*/ 66 w 560"/>
                  <a:gd name="T3" fmla="*/ 0 h 132"/>
                  <a:gd name="T4" fmla="*/ 0 w 560"/>
                  <a:gd name="T5" fmla="*/ 66 h 132"/>
                  <a:gd name="T6" fmla="*/ 66 w 560"/>
                  <a:gd name="T7" fmla="*/ 132 h 132"/>
                  <a:gd name="T8" fmla="*/ 493 w 560"/>
                  <a:gd name="T9" fmla="*/ 132 h 132"/>
                  <a:gd name="T10" fmla="*/ 560 w 560"/>
                  <a:gd name="T11" fmla="*/ 66 h 132"/>
                  <a:gd name="T12" fmla="*/ 493 w 560"/>
                  <a:gd name="T13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0" h="132">
                    <a:moveTo>
                      <a:pt x="493" y="0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2"/>
                      <a:pt x="66" y="132"/>
                    </a:cubicBezTo>
                    <a:cubicBezTo>
                      <a:pt x="493" y="132"/>
                      <a:pt x="493" y="132"/>
                      <a:pt x="493" y="132"/>
                    </a:cubicBezTo>
                    <a:cubicBezTo>
                      <a:pt x="530" y="132"/>
                      <a:pt x="560" y="102"/>
                      <a:pt x="560" y="66"/>
                    </a:cubicBezTo>
                    <a:cubicBezTo>
                      <a:pt x="560" y="29"/>
                      <a:pt x="530" y="0"/>
                      <a:pt x="493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3">
                <a:extLst>
                  <a:ext uri="{FF2B5EF4-FFF2-40B4-BE49-F238E27FC236}">
                    <a16:creationId xmlns:a16="http://schemas.microsoft.com/office/drawing/2014/main" id="{A7E8807F-0C3A-61A5-114E-B816876503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3975" y="7967662"/>
                <a:ext cx="103188" cy="139700"/>
              </a:xfrm>
              <a:custGeom>
                <a:avLst/>
                <a:gdLst>
                  <a:gd name="T0" fmla="*/ 42 w 278"/>
                  <a:gd name="T1" fmla="*/ 354 h 372"/>
                  <a:gd name="T2" fmla="*/ 133 w 278"/>
                  <a:gd name="T3" fmla="*/ 330 h 372"/>
                  <a:gd name="T4" fmla="*/ 260 w 278"/>
                  <a:gd name="T5" fmla="*/ 108 h 372"/>
                  <a:gd name="T6" fmla="*/ 236 w 278"/>
                  <a:gd name="T7" fmla="*/ 18 h 372"/>
                  <a:gd name="T8" fmla="*/ 147 w 278"/>
                  <a:gd name="T9" fmla="*/ 43 h 372"/>
                  <a:gd name="T10" fmla="*/ 18 w 278"/>
                  <a:gd name="T11" fmla="*/ 264 h 372"/>
                  <a:gd name="T12" fmla="*/ 42 w 278"/>
                  <a:gd name="T13" fmla="*/ 354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" h="372">
                    <a:moveTo>
                      <a:pt x="42" y="354"/>
                    </a:moveTo>
                    <a:cubicBezTo>
                      <a:pt x="74" y="372"/>
                      <a:pt x="114" y="361"/>
                      <a:pt x="133" y="330"/>
                    </a:cubicBezTo>
                    <a:cubicBezTo>
                      <a:pt x="260" y="108"/>
                      <a:pt x="260" y="108"/>
                      <a:pt x="260" y="108"/>
                    </a:cubicBezTo>
                    <a:cubicBezTo>
                      <a:pt x="278" y="77"/>
                      <a:pt x="268" y="37"/>
                      <a:pt x="236" y="18"/>
                    </a:cubicBezTo>
                    <a:cubicBezTo>
                      <a:pt x="204" y="0"/>
                      <a:pt x="164" y="11"/>
                      <a:pt x="147" y="43"/>
                    </a:cubicBezTo>
                    <a:cubicBezTo>
                      <a:pt x="18" y="264"/>
                      <a:pt x="18" y="264"/>
                      <a:pt x="18" y="264"/>
                    </a:cubicBezTo>
                    <a:cubicBezTo>
                      <a:pt x="0" y="296"/>
                      <a:pt x="11" y="336"/>
                      <a:pt x="42" y="354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4">
                <a:extLst>
                  <a:ext uri="{FF2B5EF4-FFF2-40B4-BE49-F238E27FC236}">
                    <a16:creationId xmlns:a16="http://schemas.microsoft.com/office/drawing/2014/main" id="{35082676-92CB-D1BF-0BAC-265C1BBFA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5184" y="8707693"/>
                <a:ext cx="104776" cy="139699"/>
              </a:xfrm>
              <a:custGeom>
                <a:avLst/>
                <a:gdLst>
                  <a:gd name="T0" fmla="*/ 147 w 279"/>
                  <a:gd name="T1" fmla="*/ 330 h 372"/>
                  <a:gd name="T2" fmla="*/ 236 w 279"/>
                  <a:gd name="T3" fmla="*/ 354 h 372"/>
                  <a:gd name="T4" fmla="*/ 261 w 279"/>
                  <a:gd name="T5" fmla="*/ 264 h 372"/>
                  <a:gd name="T6" fmla="*/ 133 w 279"/>
                  <a:gd name="T7" fmla="*/ 43 h 372"/>
                  <a:gd name="T8" fmla="*/ 43 w 279"/>
                  <a:gd name="T9" fmla="*/ 18 h 372"/>
                  <a:gd name="T10" fmla="*/ 19 w 279"/>
                  <a:gd name="T11" fmla="*/ 108 h 372"/>
                  <a:gd name="T12" fmla="*/ 147 w 279"/>
                  <a:gd name="T13" fmla="*/ 330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9" h="372">
                    <a:moveTo>
                      <a:pt x="147" y="330"/>
                    </a:moveTo>
                    <a:cubicBezTo>
                      <a:pt x="165" y="361"/>
                      <a:pt x="206" y="372"/>
                      <a:pt x="236" y="354"/>
                    </a:cubicBezTo>
                    <a:cubicBezTo>
                      <a:pt x="268" y="336"/>
                      <a:pt x="279" y="296"/>
                      <a:pt x="261" y="264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15" y="11"/>
                      <a:pt x="74" y="0"/>
                      <a:pt x="43" y="18"/>
                    </a:cubicBezTo>
                    <a:cubicBezTo>
                      <a:pt x="12" y="37"/>
                      <a:pt x="0" y="77"/>
                      <a:pt x="19" y="108"/>
                    </a:cubicBezTo>
                    <a:lnTo>
                      <a:pt x="147" y="330"/>
                    </a:ln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15">
                <a:extLst>
                  <a:ext uri="{FF2B5EF4-FFF2-40B4-BE49-F238E27FC236}">
                    <a16:creationId xmlns:a16="http://schemas.microsoft.com/office/drawing/2014/main" id="{AFE66380-9A7E-F6D2-DABE-717871ABA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6725" y="8208962"/>
                <a:ext cx="139700" cy="104775"/>
              </a:xfrm>
              <a:custGeom>
                <a:avLst/>
                <a:gdLst>
                  <a:gd name="T0" fmla="*/ 330 w 372"/>
                  <a:gd name="T1" fmla="*/ 147 h 278"/>
                  <a:gd name="T2" fmla="*/ 108 w 372"/>
                  <a:gd name="T3" fmla="*/ 18 h 278"/>
                  <a:gd name="T4" fmla="*/ 18 w 372"/>
                  <a:gd name="T5" fmla="*/ 42 h 278"/>
                  <a:gd name="T6" fmla="*/ 42 w 372"/>
                  <a:gd name="T7" fmla="*/ 133 h 278"/>
                  <a:gd name="T8" fmla="*/ 264 w 372"/>
                  <a:gd name="T9" fmla="*/ 260 h 278"/>
                  <a:gd name="T10" fmla="*/ 354 w 372"/>
                  <a:gd name="T11" fmla="*/ 236 h 278"/>
                  <a:gd name="T12" fmla="*/ 330 w 372"/>
                  <a:gd name="T13" fmla="*/ 147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2" h="278">
                    <a:moveTo>
                      <a:pt x="330" y="147"/>
                    </a:moveTo>
                    <a:cubicBezTo>
                      <a:pt x="108" y="18"/>
                      <a:pt x="108" y="18"/>
                      <a:pt x="108" y="18"/>
                    </a:cubicBezTo>
                    <a:cubicBezTo>
                      <a:pt x="76" y="0"/>
                      <a:pt x="36" y="11"/>
                      <a:pt x="18" y="42"/>
                    </a:cubicBezTo>
                    <a:cubicBezTo>
                      <a:pt x="0" y="74"/>
                      <a:pt x="10" y="114"/>
                      <a:pt x="42" y="133"/>
                    </a:cubicBezTo>
                    <a:cubicBezTo>
                      <a:pt x="264" y="260"/>
                      <a:pt x="264" y="260"/>
                      <a:pt x="264" y="260"/>
                    </a:cubicBezTo>
                    <a:cubicBezTo>
                      <a:pt x="296" y="278"/>
                      <a:pt x="336" y="268"/>
                      <a:pt x="354" y="236"/>
                    </a:cubicBezTo>
                    <a:cubicBezTo>
                      <a:pt x="372" y="204"/>
                      <a:pt x="361" y="164"/>
                      <a:pt x="330" y="147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16">
                <a:extLst>
                  <a:ext uri="{FF2B5EF4-FFF2-40B4-BE49-F238E27FC236}">
                    <a16:creationId xmlns:a16="http://schemas.microsoft.com/office/drawing/2014/main" id="{A4F4CEA9-6251-D40E-CD1D-19052D1629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0350" y="8208962"/>
                <a:ext cx="139700" cy="104775"/>
              </a:xfrm>
              <a:custGeom>
                <a:avLst/>
                <a:gdLst>
                  <a:gd name="T0" fmla="*/ 354 w 372"/>
                  <a:gd name="T1" fmla="*/ 42 h 278"/>
                  <a:gd name="T2" fmla="*/ 264 w 372"/>
                  <a:gd name="T3" fmla="*/ 18 h 278"/>
                  <a:gd name="T4" fmla="*/ 43 w 372"/>
                  <a:gd name="T5" fmla="*/ 147 h 278"/>
                  <a:gd name="T6" fmla="*/ 18 w 372"/>
                  <a:gd name="T7" fmla="*/ 236 h 278"/>
                  <a:gd name="T8" fmla="*/ 108 w 372"/>
                  <a:gd name="T9" fmla="*/ 260 h 278"/>
                  <a:gd name="T10" fmla="*/ 330 w 372"/>
                  <a:gd name="T11" fmla="*/ 133 h 278"/>
                  <a:gd name="T12" fmla="*/ 354 w 372"/>
                  <a:gd name="T13" fmla="*/ 42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2" h="278">
                    <a:moveTo>
                      <a:pt x="354" y="42"/>
                    </a:moveTo>
                    <a:cubicBezTo>
                      <a:pt x="336" y="11"/>
                      <a:pt x="296" y="0"/>
                      <a:pt x="264" y="18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1" y="164"/>
                      <a:pt x="0" y="204"/>
                      <a:pt x="18" y="236"/>
                    </a:cubicBezTo>
                    <a:cubicBezTo>
                      <a:pt x="36" y="268"/>
                      <a:pt x="77" y="278"/>
                      <a:pt x="108" y="260"/>
                    </a:cubicBezTo>
                    <a:cubicBezTo>
                      <a:pt x="330" y="133"/>
                      <a:pt x="330" y="133"/>
                      <a:pt x="330" y="133"/>
                    </a:cubicBezTo>
                    <a:cubicBezTo>
                      <a:pt x="361" y="114"/>
                      <a:pt x="372" y="74"/>
                      <a:pt x="354" y="42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18">
                <a:extLst>
                  <a:ext uri="{FF2B5EF4-FFF2-40B4-BE49-F238E27FC236}">
                    <a16:creationId xmlns:a16="http://schemas.microsoft.com/office/drawing/2014/main" id="{B3D997AC-6BDE-A999-1BCC-5189DECF6B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77063" y="8139112"/>
                <a:ext cx="882651" cy="1025525"/>
              </a:xfrm>
              <a:custGeom>
                <a:avLst/>
                <a:gdLst>
                  <a:gd name="T0" fmla="*/ 1626 w 2353"/>
                  <a:gd name="T1" fmla="*/ 90 h 2737"/>
                  <a:gd name="T2" fmla="*/ 1176 w 2353"/>
                  <a:gd name="T3" fmla="*/ 0 h 2737"/>
                  <a:gd name="T4" fmla="*/ 726 w 2353"/>
                  <a:gd name="T5" fmla="*/ 90 h 2737"/>
                  <a:gd name="T6" fmla="*/ 344 w 2353"/>
                  <a:gd name="T7" fmla="*/ 345 h 2737"/>
                  <a:gd name="T8" fmla="*/ 91 w 2353"/>
                  <a:gd name="T9" fmla="*/ 724 h 2737"/>
                  <a:gd name="T10" fmla="*/ 89 w 2353"/>
                  <a:gd name="T11" fmla="*/ 727 h 2737"/>
                  <a:gd name="T12" fmla="*/ 0 w 2353"/>
                  <a:gd name="T13" fmla="*/ 1177 h 2737"/>
                  <a:gd name="T14" fmla="*/ 58 w 2353"/>
                  <a:gd name="T15" fmla="*/ 1541 h 2737"/>
                  <a:gd name="T16" fmla="*/ 226 w 2353"/>
                  <a:gd name="T17" fmla="*/ 1870 h 2737"/>
                  <a:gd name="T18" fmla="*/ 527 w 2353"/>
                  <a:gd name="T19" fmla="*/ 2233 h 2737"/>
                  <a:gd name="T20" fmla="*/ 726 w 2353"/>
                  <a:gd name="T21" fmla="*/ 2671 h 2737"/>
                  <a:gd name="T22" fmla="*/ 792 w 2353"/>
                  <a:gd name="T23" fmla="*/ 2737 h 2737"/>
                  <a:gd name="T24" fmla="*/ 1566 w 2353"/>
                  <a:gd name="T25" fmla="*/ 2737 h 2737"/>
                  <a:gd name="T26" fmla="*/ 1632 w 2353"/>
                  <a:gd name="T27" fmla="*/ 2671 h 2737"/>
                  <a:gd name="T28" fmla="*/ 1830 w 2353"/>
                  <a:gd name="T29" fmla="*/ 2230 h 2737"/>
                  <a:gd name="T30" fmla="*/ 2127 w 2353"/>
                  <a:gd name="T31" fmla="*/ 1870 h 2737"/>
                  <a:gd name="T32" fmla="*/ 2295 w 2353"/>
                  <a:gd name="T33" fmla="*/ 1541 h 2737"/>
                  <a:gd name="T34" fmla="*/ 2353 w 2353"/>
                  <a:gd name="T35" fmla="*/ 1177 h 2737"/>
                  <a:gd name="T36" fmla="*/ 2008 w 2353"/>
                  <a:gd name="T37" fmla="*/ 345 h 2737"/>
                  <a:gd name="T38" fmla="*/ 1626 w 2353"/>
                  <a:gd name="T39" fmla="*/ 90 h 2737"/>
                  <a:gd name="T40" fmla="*/ 2169 w 2353"/>
                  <a:gd name="T41" fmla="*/ 1501 h 2737"/>
                  <a:gd name="T42" fmla="*/ 2020 w 2353"/>
                  <a:gd name="T43" fmla="*/ 1792 h 2737"/>
                  <a:gd name="T44" fmla="*/ 1732 w 2353"/>
                  <a:gd name="T45" fmla="*/ 2142 h 2737"/>
                  <a:gd name="T46" fmla="*/ 1501 w 2353"/>
                  <a:gd name="T47" fmla="*/ 2606 h 2737"/>
                  <a:gd name="T48" fmla="*/ 856 w 2353"/>
                  <a:gd name="T49" fmla="*/ 2606 h 2737"/>
                  <a:gd name="T50" fmla="*/ 625 w 2353"/>
                  <a:gd name="T51" fmla="*/ 2145 h 2737"/>
                  <a:gd name="T52" fmla="*/ 625 w 2353"/>
                  <a:gd name="T53" fmla="*/ 2145 h 2737"/>
                  <a:gd name="T54" fmla="*/ 332 w 2353"/>
                  <a:gd name="T55" fmla="*/ 1792 h 2737"/>
                  <a:gd name="T56" fmla="*/ 183 w 2353"/>
                  <a:gd name="T57" fmla="*/ 1500 h 2737"/>
                  <a:gd name="T58" fmla="*/ 131 w 2353"/>
                  <a:gd name="T59" fmla="*/ 1177 h 2737"/>
                  <a:gd name="T60" fmla="*/ 211 w 2353"/>
                  <a:gd name="T61" fmla="*/ 777 h 2737"/>
                  <a:gd name="T62" fmla="*/ 212 w 2353"/>
                  <a:gd name="T63" fmla="*/ 774 h 2737"/>
                  <a:gd name="T64" fmla="*/ 438 w 2353"/>
                  <a:gd name="T65" fmla="*/ 438 h 2737"/>
                  <a:gd name="T66" fmla="*/ 777 w 2353"/>
                  <a:gd name="T67" fmla="*/ 211 h 2737"/>
                  <a:gd name="T68" fmla="*/ 1176 w 2353"/>
                  <a:gd name="T69" fmla="*/ 132 h 2737"/>
                  <a:gd name="T70" fmla="*/ 1576 w 2353"/>
                  <a:gd name="T71" fmla="*/ 211 h 2737"/>
                  <a:gd name="T72" fmla="*/ 1915 w 2353"/>
                  <a:gd name="T73" fmla="*/ 438 h 2737"/>
                  <a:gd name="T74" fmla="*/ 2220 w 2353"/>
                  <a:gd name="T75" fmla="*/ 1177 h 2737"/>
                  <a:gd name="T76" fmla="*/ 2169 w 2353"/>
                  <a:gd name="T77" fmla="*/ 1501 h 2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353" h="2737">
                    <a:moveTo>
                      <a:pt x="1626" y="90"/>
                    </a:moveTo>
                    <a:cubicBezTo>
                      <a:pt x="1487" y="32"/>
                      <a:pt x="1335" y="0"/>
                      <a:pt x="1176" y="0"/>
                    </a:cubicBezTo>
                    <a:cubicBezTo>
                      <a:pt x="1017" y="0"/>
                      <a:pt x="865" y="32"/>
                      <a:pt x="726" y="90"/>
                    </a:cubicBezTo>
                    <a:cubicBezTo>
                      <a:pt x="582" y="150"/>
                      <a:pt x="453" y="236"/>
                      <a:pt x="344" y="345"/>
                    </a:cubicBezTo>
                    <a:cubicBezTo>
                      <a:pt x="237" y="452"/>
                      <a:pt x="150" y="581"/>
                      <a:pt x="91" y="724"/>
                    </a:cubicBezTo>
                    <a:cubicBezTo>
                      <a:pt x="89" y="727"/>
                      <a:pt x="89" y="727"/>
                      <a:pt x="89" y="727"/>
                    </a:cubicBezTo>
                    <a:cubicBezTo>
                      <a:pt x="31" y="865"/>
                      <a:pt x="0" y="1017"/>
                      <a:pt x="0" y="1177"/>
                    </a:cubicBezTo>
                    <a:cubicBezTo>
                      <a:pt x="0" y="1303"/>
                      <a:pt x="20" y="1426"/>
                      <a:pt x="58" y="1541"/>
                    </a:cubicBezTo>
                    <a:cubicBezTo>
                      <a:pt x="96" y="1660"/>
                      <a:pt x="154" y="1771"/>
                      <a:pt x="226" y="1870"/>
                    </a:cubicBezTo>
                    <a:cubicBezTo>
                      <a:pt x="350" y="2040"/>
                      <a:pt x="450" y="2149"/>
                      <a:pt x="527" y="2233"/>
                    </a:cubicBezTo>
                    <a:cubicBezTo>
                      <a:pt x="664" y="2384"/>
                      <a:pt x="726" y="2451"/>
                      <a:pt x="726" y="2671"/>
                    </a:cubicBezTo>
                    <a:cubicBezTo>
                      <a:pt x="726" y="2708"/>
                      <a:pt x="755" y="2737"/>
                      <a:pt x="792" y="2737"/>
                    </a:cubicBezTo>
                    <a:cubicBezTo>
                      <a:pt x="1566" y="2737"/>
                      <a:pt x="1566" y="2737"/>
                      <a:pt x="1566" y="2737"/>
                    </a:cubicBezTo>
                    <a:cubicBezTo>
                      <a:pt x="1603" y="2737"/>
                      <a:pt x="1632" y="2708"/>
                      <a:pt x="1632" y="2671"/>
                    </a:cubicBezTo>
                    <a:cubicBezTo>
                      <a:pt x="1632" y="2449"/>
                      <a:pt x="1692" y="2382"/>
                      <a:pt x="1830" y="2230"/>
                    </a:cubicBezTo>
                    <a:cubicBezTo>
                      <a:pt x="1907" y="2145"/>
                      <a:pt x="2005" y="2036"/>
                      <a:pt x="2127" y="1870"/>
                    </a:cubicBezTo>
                    <a:cubicBezTo>
                      <a:pt x="2199" y="1771"/>
                      <a:pt x="2256" y="1660"/>
                      <a:pt x="2295" y="1541"/>
                    </a:cubicBezTo>
                    <a:cubicBezTo>
                      <a:pt x="2333" y="1426"/>
                      <a:pt x="2353" y="1304"/>
                      <a:pt x="2353" y="1177"/>
                    </a:cubicBezTo>
                    <a:cubicBezTo>
                      <a:pt x="2353" y="852"/>
                      <a:pt x="2221" y="557"/>
                      <a:pt x="2008" y="345"/>
                    </a:cubicBezTo>
                    <a:cubicBezTo>
                      <a:pt x="1900" y="236"/>
                      <a:pt x="1770" y="149"/>
                      <a:pt x="1626" y="90"/>
                    </a:cubicBezTo>
                    <a:close/>
                    <a:moveTo>
                      <a:pt x="2169" y="1501"/>
                    </a:moveTo>
                    <a:cubicBezTo>
                      <a:pt x="2135" y="1607"/>
                      <a:pt x="2084" y="1705"/>
                      <a:pt x="2020" y="1792"/>
                    </a:cubicBezTo>
                    <a:cubicBezTo>
                      <a:pt x="1901" y="1955"/>
                      <a:pt x="1806" y="2060"/>
                      <a:pt x="1732" y="2142"/>
                    </a:cubicBezTo>
                    <a:cubicBezTo>
                      <a:pt x="1585" y="2305"/>
                      <a:pt x="1513" y="2385"/>
                      <a:pt x="1501" y="2606"/>
                    </a:cubicBezTo>
                    <a:cubicBezTo>
                      <a:pt x="856" y="2606"/>
                      <a:pt x="856" y="2606"/>
                      <a:pt x="856" y="2606"/>
                    </a:cubicBezTo>
                    <a:cubicBezTo>
                      <a:pt x="845" y="2386"/>
                      <a:pt x="771" y="2306"/>
                      <a:pt x="625" y="2145"/>
                    </a:cubicBezTo>
                    <a:cubicBezTo>
                      <a:pt x="625" y="2145"/>
                      <a:pt x="625" y="2145"/>
                      <a:pt x="625" y="2145"/>
                    </a:cubicBezTo>
                    <a:cubicBezTo>
                      <a:pt x="549" y="2062"/>
                      <a:pt x="452" y="1956"/>
                      <a:pt x="332" y="1792"/>
                    </a:cubicBezTo>
                    <a:cubicBezTo>
                      <a:pt x="268" y="1705"/>
                      <a:pt x="218" y="1606"/>
                      <a:pt x="183" y="1500"/>
                    </a:cubicBezTo>
                    <a:cubicBezTo>
                      <a:pt x="150" y="1399"/>
                      <a:pt x="131" y="1290"/>
                      <a:pt x="131" y="1177"/>
                    </a:cubicBezTo>
                    <a:cubicBezTo>
                      <a:pt x="131" y="1035"/>
                      <a:pt x="160" y="900"/>
                      <a:pt x="211" y="777"/>
                    </a:cubicBezTo>
                    <a:cubicBezTo>
                      <a:pt x="212" y="774"/>
                      <a:pt x="212" y="774"/>
                      <a:pt x="212" y="774"/>
                    </a:cubicBezTo>
                    <a:cubicBezTo>
                      <a:pt x="265" y="648"/>
                      <a:pt x="342" y="534"/>
                      <a:pt x="438" y="438"/>
                    </a:cubicBezTo>
                    <a:cubicBezTo>
                      <a:pt x="534" y="342"/>
                      <a:pt x="649" y="264"/>
                      <a:pt x="777" y="211"/>
                    </a:cubicBezTo>
                    <a:cubicBezTo>
                      <a:pt x="899" y="160"/>
                      <a:pt x="1034" y="132"/>
                      <a:pt x="1176" y="132"/>
                    </a:cubicBezTo>
                    <a:cubicBezTo>
                      <a:pt x="1318" y="132"/>
                      <a:pt x="1453" y="160"/>
                      <a:pt x="1576" y="211"/>
                    </a:cubicBezTo>
                    <a:cubicBezTo>
                      <a:pt x="1703" y="264"/>
                      <a:pt x="1818" y="342"/>
                      <a:pt x="1915" y="438"/>
                    </a:cubicBezTo>
                    <a:cubicBezTo>
                      <a:pt x="2103" y="627"/>
                      <a:pt x="2220" y="888"/>
                      <a:pt x="2220" y="1177"/>
                    </a:cubicBezTo>
                    <a:cubicBezTo>
                      <a:pt x="2220" y="1290"/>
                      <a:pt x="2202" y="1399"/>
                      <a:pt x="2169" y="1501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19">
                <a:extLst>
                  <a:ext uri="{FF2B5EF4-FFF2-40B4-BE49-F238E27FC236}">
                    <a16:creationId xmlns:a16="http://schemas.microsoft.com/office/drawing/2014/main" id="{9F0206F2-6CEB-8A57-8429-A1FF89134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9775" y="8543925"/>
                <a:ext cx="76200" cy="171450"/>
              </a:xfrm>
              <a:custGeom>
                <a:avLst/>
                <a:gdLst>
                  <a:gd name="T0" fmla="*/ 148 w 205"/>
                  <a:gd name="T1" fmla="*/ 216 h 457"/>
                  <a:gd name="T2" fmla="*/ 133 w 205"/>
                  <a:gd name="T3" fmla="*/ 67 h 457"/>
                  <a:gd name="T4" fmla="*/ 67 w 205"/>
                  <a:gd name="T5" fmla="*/ 0 h 457"/>
                  <a:gd name="T6" fmla="*/ 0 w 205"/>
                  <a:gd name="T7" fmla="*/ 67 h 457"/>
                  <a:gd name="T8" fmla="*/ 18 w 205"/>
                  <a:gd name="T9" fmla="*/ 241 h 457"/>
                  <a:gd name="T10" fmla="*/ 70 w 205"/>
                  <a:gd name="T11" fmla="*/ 408 h 457"/>
                  <a:gd name="T12" fmla="*/ 156 w 205"/>
                  <a:gd name="T13" fmla="*/ 443 h 457"/>
                  <a:gd name="T14" fmla="*/ 191 w 205"/>
                  <a:gd name="T15" fmla="*/ 357 h 457"/>
                  <a:gd name="T16" fmla="*/ 148 w 205"/>
                  <a:gd name="T17" fmla="*/ 216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5" h="457">
                    <a:moveTo>
                      <a:pt x="148" y="216"/>
                    </a:moveTo>
                    <a:cubicBezTo>
                      <a:pt x="138" y="169"/>
                      <a:pt x="133" y="119"/>
                      <a:pt x="133" y="67"/>
                    </a:cubicBezTo>
                    <a:cubicBezTo>
                      <a:pt x="133" y="31"/>
                      <a:pt x="103" y="0"/>
                      <a:pt x="67" y="0"/>
                    </a:cubicBezTo>
                    <a:cubicBezTo>
                      <a:pt x="30" y="0"/>
                      <a:pt x="0" y="31"/>
                      <a:pt x="0" y="67"/>
                    </a:cubicBezTo>
                    <a:cubicBezTo>
                      <a:pt x="0" y="125"/>
                      <a:pt x="6" y="184"/>
                      <a:pt x="18" y="241"/>
                    </a:cubicBezTo>
                    <a:cubicBezTo>
                      <a:pt x="30" y="299"/>
                      <a:pt x="48" y="355"/>
                      <a:pt x="70" y="408"/>
                    </a:cubicBezTo>
                    <a:cubicBezTo>
                      <a:pt x="84" y="442"/>
                      <a:pt x="122" y="457"/>
                      <a:pt x="156" y="443"/>
                    </a:cubicBezTo>
                    <a:cubicBezTo>
                      <a:pt x="189" y="429"/>
                      <a:pt x="205" y="390"/>
                      <a:pt x="191" y="357"/>
                    </a:cubicBezTo>
                    <a:cubicBezTo>
                      <a:pt x="172" y="312"/>
                      <a:pt x="157" y="264"/>
                      <a:pt x="148" y="216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20">
                <a:extLst>
                  <a:ext uri="{FF2B5EF4-FFF2-40B4-BE49-F238E27FC236}">
                    <a16:creationId xmlns:a16="http://schemas.microsoft.com/office/drawing/2014/main" id="{AE711004-FC4A-F4D1-4B0E-E79E7B186C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0413" y="8239125"/>
                <a:ext cx="333374" cy="239714"/>
              </a:xfrm>
              <a:custGeom>
                <a:avLst/>
                <a:gdLst>
                  <a:gd name="T0" fmla="*/ 532 w 889"/>
                  <a:gd name="T1" fmla="*/ 190 h 636"/>
                  <a:gd name="T2" fmla="*/ 675 w 889"/>
                  <a:gd name="T3" fmla="*/ 147 h 636"/>
                  <a:gd name="T4" fmla="*/ 823 w 889"/>
                  <a:gd name="T5" fmla="*/ 133 h 636"/>
                  <a:gd name="T6" fmla="*/ 889 w 889"/>
                  <a:gd name="T7" fmla="*/ 67 h 636"/>
                  <a:gd name="T8" fmla="*/ 823 w 889"/>
                  <a:gd name="T9" fmla="*/ 0 h 636"/>
                  <a:gd name="T10" fmla="*/ 649 w 889"/>
                  <a:gd name="T11" fmla="*/ 18 h 636"/>
                  <a:gd name="T12" fmla="*/ 481 w 889"/>
                  <a:gd name="T13" fmla="*/ 69 h 636"/>
                  <a:gd name="T14" fmla="*/ 333 w 889"/>
                  <a:gd name="T15" fmla="*/ 149 h 636"/>
                  <a:gd name="T16" fmla="*/ 333 w 889"/>
                  <a:gd name="T17" fmla="*/ 150 h 636"/>
                  <a:gd name="T18" fmla="*/ 202 w 889"/>
                  <a:gd name="T19" fmla="*/ 257 h 636"/>
                  <a:gd name="T20" fmla="*/ 95 w 889"/>
                  <a:gd name="T21" fmla="*/ 387 h 636"/>
                  <a:gd name="T22" fmla="*/ 95 w 889"/>
                  <a:gd name="T23" fmla="*/ 387 h 636"/>
                  <a:gd name="T24" fmla="*/ 95 w 889"/>
                  <a:gd name="T25" fmla="*/ 388 h 636"/>
                  <a:gd name="T26" fmla="*/ 15 w 889"/>
                  <a:gd name="T27" fmla="*/ 536 h 636"/>
                  <a:gd name="T28" fmla="*/ 50 w 889"/>
                  <a:gd name="T29" fmla="*/ 622 h 636"/>
                  <a:gd name="T30" fmla="*/ 136 w 889"/>
                  <a:gd name="T31" fmla="*/ 587 h 636"/>
                  <a:gd name="T32" fmla="*/ 204 w 889"/>
                  <a:gd name="T33" fmla="*/ 462 h 636"/>
                  <a:gd name="T34" fmla="*/ 296 w 889"/>
                  <a:gd name="T35" fmla="*/ 350 h 636"/>
                  <a:gd name="T36" fmla="*/ 407 w 889"/>
                  <a:gd name="T37" fmla="*/ 259 h 636"/>
                  <a:gd name="T38" fmla="*/ 532 w 889"/>
                  <a:gd name="T39" fmla="*/ 19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89" h="636">
                    <a:moveTo>
                      <a:pt x="532" y="190"/>
                    </a:moveTo>
                    <a:cubicBezTo>
                      <a:pt x="578" y="172"/>
                      <a:pt x="625" y="157"/>
                      <a:pt x="675" y="147"/>
                    </a:cubicBezTo>
                    <a:cubicBezTo>
                      <a:pt x="722" y="137"/>
                      <a:pt x="771" y="133"/>
                      <a:pt x="823" y="133"/>
                    </a:cubicBezTo>
                    <a:cubicBezTo>
                      <a:pt x="860" y="133"/>
                      <a:pt x="889" y="103"/>
                      <a:pt x="889" y="67"/>
                    </a:cubicBezTo>
                    <a:cubicBezTo>
                      <a:pt x="889" y="30"/>
                      <a:pt x="860" y="0"/>
                      <a:pt x="823" y="0"/>
                    </a:cubicBezTo>
                    <a:cubicBezTo>
                      <a:pt x="765" y="0"/>
                      <a:pt x="706" y="6"/>
                      <a:pt x="649" y="18"/>
                    </a:cubicBezTo>
                    <a:cubicBezTo>
                      <a:pt x="590" y="30"/>
                      <a:pt x="535" y="47"/>
                      <a:pt x="481" y="69"/>
                    </a:cubicBezTo>
                    <a:cubicBezTo>
                      <a:pt x="429" y="92"/>
                      <a:pt x="379" y="119"/>
                      <a:pt x="333" y="149"/>
                    </a:cubicBezTo>
                    <a:cubicBezTo>
                      <a:pt x="333" y="150"/>
                      <a:pt x="333" y="150"/>
                      <a:pt x="333" y="150"/>
                    </a:cubicBezTo>
                    <a:cubicBezTo>
                      <a:pt x="285" y="182"/>
                      <a:pt x="241" y="218"/>
                      <a:pt x="202" y="257"/>
                    </a:cubicBezTo>
                    <a:cubicBezTo>
                      <a:pt x="163" y="297"/>
                      <a:pt x="127" y="340"/>
                      <a:pt x="95" y="387"/>
                    </a:cubicBezTo>
                    <a:cubicBezTo>
                      <a:pt x="95" y="387"/>
                      <a:pt x="95" y="387"/>
                      <a:pt x="95" y="387"/>
                    </a:cubicBezTo>
                    <a:cubicBezTo>
                      <a:pt x="95" y="388"/>
                      <a:pt x="95" y="388"/>
                      <a:pt x="95" y="388"/>
                    </a:cubicBezTo>
                    <a:cubicBezTo>
                      <a:pt x="64" y="434"/>
                      <a:pt x="37" y="484"/>
                      <a:pt x="15" y="536"/>
                    </a:cubicBezTo>
                    <a:cubicBezTo>
                      <a:pt x="0" y="570"/>
                      <a:pt x="16" y="608"/>
                      <a:pt x="50" y="622"/>
                    </a:cubicBezTo>
                    <a:cubicBezTo>
                      <a:pt x="83" y="636"/>
                      <a:pt x="122" y="621"/>
                      <a:pt x="136" y="587"/>
                    </a:cubicBezTo>
                    <a:cubicBezTo>
                      <a:pt x="155" y="543"/>
                      <a:pt x="178" y="501"/>
                      <a:pt x="204" y="462"/>
                    </a:cubicBezTo>
                    <a:cubicBezTo>
                      <a:pt x="231" y="422"/>
                      <a:pt x="262" y="385"/>
                      <a:pt x="296" y="350"/>
                    </a:cubicBezTo>
                    <a:cubicBezTo>
                      <a:pt x="331" y="316"/>
                      <a:pt x="368" y="285"/>
                      <a:pt x="407" y="259"/>
                    </a:cubicBezTo>
                    <a:cubicBezTo>
                      <a:pt x="447" y="232"/>
                      <a:pt x="489" y="209"/>
                      <a:pt x="532" y="190"/>
                    </a:cubicBezTo>
                    <a:close/>
                  </a:path>
                </a:pathLst>
              </a:custGeom>
              <a:grpFill/>
              <a:ln w="9525">
                <a:solidFill>
                  <a:srgbClr val="C6987E"/>
                </a:solidFill>
                <a:round/>
                <a:headEnd/>
                <a:tailEnd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7FAA47F-346B-B89F-AB67-01DC578A099E}"/>
              </a:ext>
            </a:extLst>
          </p:cNvPr>
          <p:cNvGrpSpPr/>
          <p:nvPr/>
        </p:nvGrpSpPr>
        <p:grpSpPr>
          <a:xfrm>
            <a:off x="3311397" y="2062952"/>
            <a:ext cx="2104264" cy="3767135"/>
            <a:chOff x="7922068" y="6010667"/>
            <a:chExt cx="4595982" cy="7705333"/>
          </a:xfrm>
          <a:noFill/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8F7699F-48E5-D86A-AE1E-49BD50AE250D}"/>
                </a:ext>
              </a:extLst>
            </p:cNvPr>
            <p:cNvSpPr/>
            <p:nvPr/>
          </p:nvSpPr>
          <p:spPr>
            <a:xfrm>
              <a:off x="7922068" y="6010667"/>
              <a:ext cx="4595982" cy="7705333"/>
            </a:xfrm>
            <a:prstGeom prst="rect">
              <a:avLst/>
            </a:prstGeom>
            <a:grpFill/>
            <a:ln w="28575">
              <a:solidFill>
                <a:srgbClr val="8FC7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769BF25-0CB2-355B-D8C7-9AA221E07B1B}"/>
                </a:ext>
              </a:extLst>
            </p:cNvPr>
            <p:cNvGrpSpPr/>
            <p:nvPr/>
          </p:nvGrpSpPr>
          <p:grpSpPr>
            <a:xfrm>
              <a:off x="8583075" y="7236616"/>
              <a:ext cx="742956" cy="1122879"/>
              <a:chOff x="1498601" y="3040063"/>
              <a:chExt cx="279400" cy="422276"/>
            </a:xfrm>
            <a:grpFill/>
          </p:grpSpPr>
          <p:sp>
            <p:nvSpPr>
              <p:cNvPr id="34" name="Freeform 165">
                <a:extLst>
                  <a:ext uri="{FF2B5EF4-FFF2-40B4-BE49-F238E27FC236}">
                    <a16:creationId xmlns:a16="http://schemas.microsoft.com/office/drawing/2014/main" id="{21744AB5-AB30-C5FF-52EA-12B8CE1F9F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8601" y="3040063"/>
                <a:ext cx="279400" cy="17463"/>
              </a:xfrm>
              <a:custGeom>
                <a:avLst/>
                <a:gdLst>
                  <a:gd name="T0" fmla="*/ 9 w 281"/>
                  <a:gd name="T1" fmla="*/ 18 h 18"/>
                  <a:gd name="T2" fmla="*/ 272 w 281"/>
                  <a:gd name="T3" fmla="*/ 18 h 18"/>
                  <a:gd name="T4" fmla="*/ 281 w 281"/>
                  <a:gd name="T5" fmla="*/ 9 h 18"/>
                  <a:gd name="T6" fmla="*/ 272 w 281"/>
                  <a:gd name="T7" fmla="*/ 0 h 18"/>
                  <a:gd name="T8" fmla="*/ 9 w 281"/>
                  <a:gd name="T9" fmla="*/ 0 h 18"/>
                  <a:gd name="T10" fmla="*/ 0 w 281"/>
                  <a:gd name="T11" fmla="*/ 9 h 18"/>
                  <a:gd name="T12" fmla="*/ 9 w 281"/>
                  <a:gd name="T13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18">
                    <a:moveTo>
                      <a:pt x="9" y="18"/>
                    </a:moveTo>
                    <a:cubicBezTo>
                      <a:pt x="272" y="18"/>
                      <a:pt x="272" y="18"/>
                      <a:pt x="272" y="18"/>
                    </a:cubicBezTo>
                    <a:cubicBezTo>
                      <a:pt x="277" y="18"/>
                      <a:pt x="281" y="14"/>
                      <a:pt x="281" y="9"/>
                    </a:cubicBezTo>
                    <a:cubicBezTo>
                      <a:pt x="281" y="4"/>
                      <a:pt x="277" y="0"/>
                      <a:pt x="272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4" y="18"/>
                      <a:pt x="9" y="18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166">
                <a:extLst>
                  <a:ext uri="{FF2B5EF4-FFF2-40B4-BE49-F238E27FC236}">
                    <a16:creationId xmlns:a16="http://schemas.microsoft.com/office/drawing/2014/main" id="{6C3462BB-E0A9-DF81-CC3E-45029031F9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1301" y="3065463"/>
                <a:ext cx="254000" cy="371475"/>
              </a:xfrm>
              <a:custGeom>
                <a:avLst/>
                <a:gdLst>
                  <a:gd name="T0" fmla="*/ 255 w 255"/>
                  <a:gd name="T1" fmla="*/ 56 h 372"/>
                  <a:gd name="T2" fmla="*/ 255 w 255"/>
                  <a:gd name="T3" fmla="*/ 9 h 372"/>
                  <a:gd name="T4" fmla="*/ 245 w 255"/>
                  <a:gd name="T5" fmla="*/ 0 h 372"/>
                  <a:gd name="T6" fmla="*/ 11 w 255"/>
                  <a:gd name="T7" fmla="*/ 0 h 372"/>
                  <a:gd name="T8" fmla="*/ 1 w 255"/>
                  <a:gd name="T9" fmla="*/ 9 h 372"/>
                  <a:gd name="T10" fmla="*/ 1 w 255"/>
                  <a:gd name="T11" fmla="*/ 56 h 372"/>
                  <a:gd name="T12" fmla="*/ 78 w 255"/>
                  <a:gd name="T13" fmla="*/ 186 h 372"/>
                  <a:gd name="T14" fmla="*/ 0 w 255"/>
                  <a:gd name="T15" fmla="*/ 316 h 372"/>
                  <a:gd name="T16" fmla="*/ 0 w 255"/>
                  <a:gd name="T17" fmla="*/ 363 h 372"/>
                  <a:gd name="T18" fmla="*/ 9 w 255"/>
                  <a:gd name="T19" fmla="*/ 372 h 372"/>
                  <a:gd name="T20" fmla="*/ 245 w 255"/>
                  <a:gd name="T21" fmla="*/ 372 h 372"/>
                  <a:gd name="T22" fmla="*/ 255 w 255"/>
                  <a:gd name="T23" fmla="*/ 363 h 372"/>
                  <a:gd name="T24" fmla="*/ 255 w 255"/>
                  <a:gd name="T25" fmla="*/ 316 h 372"/>
                  <a:gd name="T26" fmla="*/ 177 w 255"/>
                  <a:gd name="T27" fmla="*/ 186 h 372"/>
                  <a:gd name="T28" fmla="*/ 255 w 255"/>
                  <a:gd name="T29" fmla="*/ 56 h 372"/>
                  <a:gd name="T30" fmla="*/ 127 w 255"/>
                  <a:gd name="T31" fmla="*/ 297 h 372"/>
                  <a:gd name="T32" fmla="*/ 184 w 255"/>
                  <a:gd name="T33" fmla="*/ 354 h 372"/>
                  <a:gd name="T34" fmla="*/ 71 w 255"/>
                  <a:gd name="T35" fmla="*/ 354 h 372"/>
                  <a:gd name="T36" fmla="*/ 127 w 255"/>
                  <a:gd name="T37" fmla="*/ 297 h 372"/>
                  <a:gd name="T38" fmla="*/ 155 w 255"/>
                  <a:gd name="T39" fmla="*/ 178 h 372"/>
                  <a:gd name="T40" fmla="*/ 151 w 255"/>
                  <a:gd name="T41" fmla="*/ 186 h 372"/>
                  <a:gd name="T42" fmla="*/ 155 w 255"/>
                  <a:gd name="T43" fmla="*/ 194 h 372"/>
                  <a:gd name="T44" fmla="*/ 236 w 255"/>
                  <a:gd name="T45" fmla="*/ 316 h 372"/>
                  <a:gd name="T46" fmla="*/ 236 w 255"/>
                  <a:gd name="T47" fmla="*/ 354 h 372"/>
                  <a:gd name="T48" fmla="*/ 210 w 255"/>
                  <a:gd name="T49" fmla="*/ 354 h 372"/>
                  <a:gd name="T50" fmla="*/ 137 w 255"/>
                  <a:gd name="T51" fmla="*/ 280 h 372"/>
                  <a:gd name="T52" fmla="*/ 137 w 255"/>
                  <a:gd name="T53" fmla="*/ 271 h 372"/>
                  <a:gd name="T54" fmla="*/ 127 w 255"/>
                  <a:gd name="T55" fmla="*/ 262 h 372"/>
                  <a:gd name="T56" fmla="*/ 118 w 255"/>
                  <a:gd name="T57" fmla="*/ 271 h 372"/>
                  <a:gd name="T58" fmla="*/ 118 w 255"/>
                  <a:gd name="T59" fmla="*/ 280 h 372"/>
                  <a:gd name="T60" fmla="*/ 45 w 255"/>
                  <a:gd name="T61" fmla="*/ 354 h 372"/>
                  <a:gd name="T62" fmla="*/ 19 w 255"/>
                  <a:gd name="T63" fmla="*/ 354 h 372"/>
                  <a:gd name="T64" fmla="*/ 19 w 255"/>
                  <a:gd name="T65" fmla="*/ 316 h 372"/>
                  <a:gd name="T66" fmla="*/ 100 w 255"/>
                  <a:gd name="T67" fmla="*/ 194 h 372"/>
                  <a:gd name="T68" fmla="*/ 104 w 255"/>
                  <a:gd name="T69" fmla="*/ 186 h 372"/>
                  <a:gd name="T70" fmla="*/ 100 w 255"/>
                  <a:gd name="T71" fmla="*/ 178 h 372"/>
                  <a:gd name="T72" fmla="*/ 20 w 255"/>
                  <a:gd name="T73" fmla="*/ 56 h 372"/>
                  <a:gd name="T74" fmla="*/ 20 w 255"/>
                  <a:gd name="T75" fmla="*/ 19 h 372"/>
                  <a:gd name="T76" fmla="*/ 236 w 255"/>
                  <a:gd name="T77" fmla="*/ 19 h 372"/>
                  <a:gd name="T78" fmla="*/ 236 w 255"/>
                  <a:gd name="T79" fmla="*/ 56 h 372"/>
                  <a:gd name="T80" fmla="*/ 155 w 255"/>
                  <a:gd name="T81" fmla="*/ 178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5" h="372">
                    <a:moveTo>
                      <a:pt x="255" y="56"/>
                    </a:moveTo>
                    <a:cubicBezTo>
                      <a:pt x="255" y="9"/>
                      <a:pt x="255" y="9"/>
                      <a:pt x="255" y="9"/>
                    </a:cubicBezTo>
                    <a:cubicBezTo>
                      <a:pt x="255" y="4"/>
                      <a:pt x="250" y="0"/>
                      <a:pt x="245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1" y="4"/>
                      <a:pt x="1" y="9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1" y="121"/>
                      <a:pt x="48" y="165"/>
                      <a:pt x="78" y="186"/>
                    </a:cubicBezTo>
                    <a:cubicBezTo>
                      <a:pt x="45" y="210"/>
                      <a:pt x="0" y="253"/>
                      <a:pt x="0" y="316"/>
                    </a:cubicBezTo>
                    <a:cubicBezTo>
                      <a:pt x="0" y="363"/>
                      <a:pt x="0" y="363"/>
                      <a:pt x="0" y="363"/>
                    </a:cubicBezTo>
                    <a:cubicBezTo>
                      <a:pt x="0" y="368"/>
                      <a:pt x="4" y="372"/>
                      <a:pt x="9" y="372"/>
                    </a:cubicBezTo>
                    <a:cubicBezTo>
                      <a:pt x="245" y="372"/>
                      <a:pt x="245" y="372"/>
                      <a:pt x="245" y="372"/>
                    </a:cubicBezTo>
                    <a:cubicBezTo>
                      <a:pt x="250" y="372"/>
                      <a:pt x="255" y="368"/>
                      <a:pt x="255" y="363"/>
                    </a:cubicBezTo>
                    <a:cubicBezTo>
                      <a:pt x="255" y="316"/>
                      <a:pt x="255" y="316"/>
                      <a:pt x="255" y="316"/>
                    </a:cubicBezTo>
                    <a:cubicBezTo>
                      <a:pt x="255" y="252"/>
                      <a:pt x="207" y="208"/>
                      <a:pt x="177" y="186"/>
                    </a:cubicBezTo>
                    <a:cubicBezTo>
                      <a:pt x="210" y="162"/>
                      <a:pt x="255" y="119"/>
                      <a:pt x="255" y="56"/>
                    </a:cubicBezTo>
                    <a:close/>
                    <a:moveTo>
                      <a:pt x="127" y="297"/>
                    </a:moveTo>
                    <a:cubicBezTo>
                      <a:pt x="184" y="354"/>
                      <a:pt x="184" y="354"/>
                      <a:pt x="184" y="354"/>
                    </a:cubicBezTo>
                    <a:cubicBezTo>
                      <a:pt x="71" y="354"/>
                      <a:pt x="71" y="354"/>
                      <a:pt x="71" y="354"/>
                    </a:cubicBezTo>
                    <a:lnTo>
                      <a:pt x="127" y="297"/>
                    </a:lnTo>
                    <a:close/>
                    <a:moveTo>
                      <a:pt x="155" y="178"/>
                    </a:moveTo>
                    <a:cubicBezTo>
                      <a:pt x="152" y="180"/>
                      <a:pt x="151" y="183"/>
                      <a:pt x="151" y="186"/>
                    </a:cubicBezTo>
                    <a:cubicBezTo>
                      <a:pt x="151" y="189"/>
                      <a:pt x="152" y="192"/>
                      <a:pt x="155" y="194"/>
                    </a:cubicBezTo>
                    <a:cubicBezTo>
                      <a:pt x="179" y="209"/>
                      <a:pt x="236" y="252"/>
                      <a:pt x="236" y="316"/>
                    </a:cubicBezTo>
                    <a:cubicBezTo>
                      <a:pt x="236" y="354"/>
                      <a:pt x="236" y="354"/>
                      <a:pt x="236" y="354"/>
                    </a:cubicBezTo>
                    <a:cubicBezTo>
                      <a:pt x="210" y="354"/>
                      <a:pt x="210" y="354"/>
                      <a:pt x="210" y="354"/>
                    </a:cubicBezTo>
                    <a:cubicBezTo>
                      <a:pt x="137" y="280"/>
                      <a:pt x="137" y="280"/>
                      <a:pt x="137" y="280"/>
                    </a:cubicBezTo>
                    <a:cubicBezTo>
                      <a:pt x="137" y="271"/>
                      <a:pt x="137" y="271"/>
                      <a:pt x="137" y="271"/>
                    </a:cubicBezTo>
                    <a:cubicBezTo>
                      <a:pt x="137" y="266"/>
                      <a:pt x="133" y="262"/>
                      <a:pt x="127" y="262"/>
                    </a:cubicBezTo>
                    <a:cubicBezTo>
                      <a:pt x="122" y="262"/>
                      <a:pt x="118" y="266"/>
                      <a:pt x="118" y="271"/>
                    </a:cubicBezTo>
                    <a:cubicBezTo>
                      <a:pt x="118" y="280"/>
                      <a:pt x="118" y="280"/>
                      <a:pt x="118" y="280"/>
                    </a:cubicBezTo>
                    <a:cubicBezTo>
                      <a:pt x="45" y="354"/>
                      <a:pt x="45" y="354"/>
                      <a:pt x="45" y="354"/>
                    </a:cubicBezTo>
                    <a:cubicBezTo>
                      <a:pt x="19" y="354"/>
                      <a:pt x="19" y="354"/>
                      <a:pt x="19" y="354"/>
                    </a:cubicBezTo>
                    <a:cubicBezTo>
                      <a:pt x="19" y="316"/>
                      <a:pt x="19" y="316"/>
                      <a:pt x="19" y="316"/>
                    </a:cubicBezTo>
                    <a:cubicBezTo>
                      <a:pt x="19" y="254"/>
                      <a:pt x="69" y="213"/>
                      <a:pt x="100" y="194"/>
                    </a:cubicBezTo>
                    <a:cubicBezTo>
                      <a:pt x="102" y="192"/>
                      <a:pt x="104" y="189"/>
                      <a:pt x="104" y="186"/>
                    </a:cubicBezTo>
                    <a:cubicBezTo>
                      <a:pt x="104" y="183"/>
                      <a:pt x="102" y="180"/>
                      <a:pt x="100" y="178"/>
                    </a:cubicBezTo>
                    <a:cubicBezTo>
                      <a:pt x="76" y="163"/>
                      <a:pt x="20" y="121"/>
                      <a:pt x="20" y="56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36" y="19"/>
                      <a:pt x="236" y="19"/>
                      <a:pt x="236" y="19"/>
                    </a:cubicBezTo>
                    <a:cubicBezTo>
                      <a:pt x="236" y="56"/>
                      <a:pt x="236" y="56"/>
                      <a:pt x="236" y="56"/>
                    </a:cubicBezTo>
                    <a:cubicBezTo>
                      <a:pt x="236" y="118"/>
                      <a:pt x="185" y="159"/>
                      <a:pt x="155" y="178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167">
                <a:extLst>
                  <a:ext uri="{FF2B5EF4-FFF2-40B4-BE49-F238E27FC236}">
                    <a16:creationId xmlns:a16="http://schemas.microsoft.com/office/drawing/2014/main" id="{C21C6B1E-33F9-DC92-B691-22E36C3C24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66864" y="3155951"/>
                <a:ext cx="147638" cy="77788"/>
              </a:xfrm>
              <a:custGeom>
                <a:avLst/>
                <a:gdLst>
                  <a:gd name="T0" fmla="*/ 138 w 148"/>
                  <a:gd name="T1" fmla="*/ 0 h 78"/>
                  <a:gd name="T2" fmla="*/ 10 w 148"/>
                  <a:gd name="T3" fmla="*/ 0 h 78"/>
                  <a:gd name="T4" fmla="*/ 2 w 148"/>
                  <a:gd name="T5" fmla="*/ 5 h 78"/>
                  <a:gd name="T6" fmla="*/ 2 w 148"/>
                  <a:gd name="T7" fmla="*/ 14 h 78"/>
                  <a:gd name="T8" fmla="*/ 65 w 148"/>
                  <a:gd name="T9" fmla="*/ 75 h 78"/>
                  <a:gd name="T10" fmla="*/ 67 w 148"/>
                  <a:gd name="T11" fmla="*/ 76 h 78"/>
                  <a:gd name="T12" fmla="*/ 72 w 148"/>
                  <a:gd name="T13" fmla="*/ 78 h 78"/>
                  <a:gd name="T14" fmla="*/ 78 w 148"/>
                  <a:gd name="T15" fmla="*/ 76 h 78"/>
                  <a:gd name="T16" fmla="*/ 88 w 148"/>
                  <a:gd name="T17" fmla="*/ 69 h 78"/>
                  <a:gd name="T18" fmla="*/ 146 w 148"/>
                  <a:gd name="T19" fmla="*/ 14 h 78"/>
                  <a:gd name="T20" fmla="*/ 147 w 148"/>
                  <a:gd name="T21" fmla="*/ 5 h 78"/>
                  <a:gd name="T22" fmla="*/ 138 w 148"/>
                  <a:gd name="T23" fmla="*/ 0 h 78"/>
                  <a:gd name="T24" fmla="*/ 77 w 148"/>
                  <a:gd name="T25" fmla="*/ 54 h 78"/>
                  <a:gd name="T26" fmla="*/ 72 w 148"/>
                  <a:gd name="T27" fmla="*/ 57 h 78"/>
                  <a:gd name="T28" fmla="*/ 28 w 148"/>
                  <a:gd name="T29" fmla="*/ 19 h 78"/>
                  <a:gd name="T30" fmla="*/ 120 w 148"/>
                  <a:gd name="T31" fmla="*/ 19 h 78"/>
                  <a:gd name="T32" fmla="*/ 77 w 148"/>
                  <a:gd name="T33" fmla="*/ 5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8" h="78">
                    <a:moveTo>
                      <a:pt x="138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6" y="0"/>
                      <a:pt x="3" y="2"/>
                      <a:pt x="2" y="5"/>
                    </a:cubicBezTo>
                    <a:cubicBezTo>
                      <a:pt x="0" y="8"/>
                      <a:pt x="0" y="11"/>
                      <a:pt x="2" y="14"/>
                    </a:cubicBezTo>
                    <a:cubicBezTo>
                      <a:pt x="18" y="41"/>
                      <a:pt x="41" y="58"/>
                      <a:pt x="65" y="75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9" y="78"/>
                      <a:pt x="70" y="78"/>
                      <a:pt x="72" y="78"/>
                    </a:cubicBezTo>
                    <a:cubicBezTo>
                      <a:pt x="74" y="78"/>
                      <a:pt x="76" y="78"/>
                      <a:pt x="78" y="76"/>
                    </a:cubicBezTo>
                    <a:cubicBezTo>
                      <a:pt x="81" y="74"/>
                      <a:pt x="85" y="72"/>
                      <a:pt x="88" y="69"/>
                    </a:cubicBezTo>
                    <a:cubicBezTo>
                      <a:pt x="110" y="54"/>
                      <a:pt x="132" y="38"/>
                      <a:pt x="146" y="14"/>
                    </a:cubicBezTo>
                    <a:cubicBezTo>
                      <a:pt x="148" y="11"/>
                      <a:pt x="148" y="8"/>
                      <a:pt x="147" y="5"/>
                    </a:cubicBezTo>
                    <a:cubicBezTo>
                      <a:pt x="145" y="2"/>
                      <a:pt x="142" y="0"/>
                      <a:pt x="138" y="0"/>
                    </a:cubicBezTo>
                    <a:close/>
                    <a:moveTo>
                      <a:pt x="77" y="54"/>
                    </a:moveTo>
                    <a:cubicBezTo>
                      <a:pt x="76" y="55"/>
                      <a:pt x="74" y="56"/>
                      <a:pt x="72" y="57"/>
                    </a:cubicBezTo>
                    <a:cubicBezTo>
                      <a:pt x="55" y="45"/>
                      <a:pt x="40" y="34"/>
                      <a:pt x="28" y="19"/>
                    </a:cubicBezTo>
                    <a:cubicBezTo>
                      <a:pt x="120" y="19"/>
                      <a:pt x="120" y="19"/>
                      <a:pt x="120" y="19"/>
                    </a:cubicBezTo>
                    <a:cubicBezTo>
                      <a:pt x="108" y="32"/>
                      <a:pt x="93" y="43"/>
                      <a:pt x="77" y="54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168">
                <a:extLst>
                  <a:ext uri="{FF2B5EF4-FFF2-40B4-BE49-F238E27FC236}">
                    <a16:creationId xmlns:a16="http://schemas.microsoft.com/office/drawing/2014/main" id="{B1176917-EB3B-197A-71BD-D7B37C37D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8601" y="3444876"/>
                <a:ext cx="279400" cy="17463"/>
              </a:xfrm>
              <a:custGeom>
                <a:avLst/>
                <a:gdLst>
                  <a:gd name="T0" fmla="*/ 272 w 281"/>
                  <a:gd name="T1" fmla="*/ 0 h 18"/>
                  <a:gd name="T2" fmla="*/ 9 w 281"/>
                  <a:gd name="T3" fmla="*/ 0 h 18"/>
                  <a:gd name="T4" fmla="*/ 0 w 281"/>
                  <a:gd name="T5" fmla="*/ 9 h 18"/>
                  <a:gd name="T6" fmla="*/ 9 w 281"/>
                  <a:gd name="T7" fmla="*/ 18 h 18"/>
                  <a:gd name="T8" fmla="*/ 272 w 281"/>
                  <a:gd name="T9" fmla="*/ 18 h 18"/>
                  <a:gd name="T10" fmla="*/ 281 w 281"/>
                  <a:gd name="T11" fmla="*/ 9 h 18"/>
                  <a:gd name="T12" fmla="*/ 272 w 281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18">
                    <a:moveTo>
                      <a:pt x="272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4" y="18"/>
                      <a:pt x="9" y="18"/>
                    </a:cubicBezTo>
                    <a:cubicBezTo>
                      <a:pt x="272" y="18"/>
                      <a:pt x="272" y="18"/>
                      <a:pt x="272" y="18"/>
                    </a:cubicBezTo>
                    <a:cubicBezTo>
                      <a:pt x="277" y="18"/>
                      <a:pt x="281" y="14"/>
                      <a:pt x="281" y="9"/>
                    </a:cubicBezTo>
                    <a:cubicBezTo>
                      <a:pt x="281" y="4"/>
                      <a:pt x="277" y="0"/>
                      <a:pt x="272" y="0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169">
                <a:extLst>
                  <a:ext uri="{FF2B5EF4-FFF2-40B4-BE49-F238E27FC236}">
                    <a16:creationId xmlns:a16="http://schemas.microsoft.com/office/drawing/2014/main" id="{16222027-60D0-E59D-D00F-8A5FD44556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776" y="3287713"/>
                <a:ext cx="19050" cy="30163"/>
              </a:xfrm>
              <a:custGeom>
                <a:avLst/>
                <a:gdLst>
                  <a:gd name="T0" fmla="*/ 9 w 19"/>
                  <a:gd name="T1" fmla="*/ 0 h 31"/>
                  <a:gd name="T2" fmla="*/ 0 w 19"/>
                  <a:gd name="T3" fmla="*/ 9 h 31"/>
                  <a:gd name="T4" fmla="*/ 0 w 19"/>
                  <a:gd name="T5" fmla="*/ 22 h 31"/>
                  <a:gd name="T6" fmla="*/ 9 w 19"/>
                  <a:gd name="T7" fmla="*/ 31 h 31"/>
                  <a:gd name="T8" fmla="*/ 19 w 19"/>
                  <a:gd name="T9" fmla="*/ 22 h 31"/>
                  <a:gd name="T10" fmla="*/ 19 w 19"/>
                  <a:gd name="T11" fmla="*/ 9 h 31"/>
                  <a:gd name="T12" fmla="*/ 9 w 19"/>
                  <a:gd name="T13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1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7"/>
                      <a:pt x="4" y="31"/>
                      <a:pt x="9" y="31"/>
                    </a:cubicBezTo>
                    <a:cubicBezTo>
                      <a:pt x="15" y="31"/>
                      <a:pt x="19" y="27"/>
                      <a:pt x="19" y="22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4"/>
                      <a:pt x="15" y="0"/>
                      <a:pt x="9" y="0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170">
                <a:extLst>
                  <a:ext uri="{FF2B5EF4-FFF2-40B4-BE49-F238E27FC236}">
                    <a16:creationId xmlns:a16="http://schemas.microsoft.com/office/drawing/2014/main" id="{30141A3D-2D26-F282-FF38-AFDC296308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776" y="3248026"/>
                <a:ext cx="19050" cy="31750"/>
              </a:xfrm>
              <a:custGeom>
                <a:avLst/>
                <a:gdLst>
                  <a:gd name="T0" fmla="*/ 9 w 19"/>
                  <a:gd name="T1" fmla="*/ 0 h 32"/>
                  <a:gd name="T2" fmla="*/ 0 w 19"/>
                  <a:gd name="T3" fmla="*/ 10 h 32"/>
                  <a:gd name="T4" fmla="*/ 0 w 19"/>
                  <a:gd name="T5" fmla="*/ 23 h 32"/>
                  <a:gd name="T6" fmla="*/ 9 w 19"/>
                  <a:gd name="T7" fmla="*/ 32 h 32"/>
                  <a:gd name="T8" fmla="*/ 19 w 19"/>
                  <a:gd name="T9" fmla="*/ 23 h 32"/>
                  <a:gd name="T10" fmla="*/ 19 w 19"/>
                  <a:gd name="T11" fmla="*/ 10 h 32"/>
                  <a:gd name="T12" fmla="*/ 9 w 19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2">
                    <a:moveTo>
                      <a:pt x="9" y="0"/>
                    </a:move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2"/>
                      <a:pt x="9" y="32"/>
                    </a:cubicBezTo>
                    <a:cubicBezTo>
                      <a:pt x="15" y="32"/>
                      <a:pt x="19" y="28"/>
                      <a:pt x="19" y="23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4"/>
                      <a:pt x="15" y="0"/>
                      <a:pt x="9" y="0"/>
                    </a:cubicBezTo>
                    <a:close/>
                  </a:path>
                </a:pathLst>
              </a:custGeom>
              <a:grpFill/>
              <a:ln>
                <a:solidFill>
                  <a:srgbClr val="8FC7AD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1560F-F2E8-D9A2-C27D-2FC9B40EEA43}"/>
              </a:ext>
            </a:extLst>
          </p:cNvPr>
          <p:cNvGrpSpPr/>
          <p:nvPr/>
        </p:nvGrpSpPr>
        <p:grpSpPr>
          <a:xfrm>
            <a:off x="6048220" y="2062952"/>
            <a:ext cx="2104264" cy="3767135"/>
            <a:chOff x="13016843" y="6010667"/>
            <a:chExt cx="4595982" cy="7705333"/>
          </a:xfrm>
          <a:noFill/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693423-7DFD-FAE1-3F44-CE787DE687FE}"/>
                </a:ext>
              </a:extLst>
            </p:cNvPr>
            <p:cNvSpPr/>
            <p:nvPr/>
          </p:nvSpPr>
          <p:spPr>
            <a:xfrm>
              <a:off x="13016843" y="6010667"/>
              <a:ext cx="4595982" cy="7705333"/>
            </a:xfrm>
            <a:prstGeom prst="rect">
              <a:avLst/>
            </a:prstGeom>
            <a:grpFill/>
            <a:ln w="28575">
              <a:solidFill>
                <a:srgbClr val="B44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ADB789C-208B-8652-F329-4CBD33BC3A53}"/>
                </a:ext>
              </a:extLst>
            </p:cNvPr>
            <p:cNvGrpSpPr/>
            <p:nvPr/>
          </p:nvGrpSpPr>
          <p:grpSpPr>
            <a:xfrm>
              <a:off x="13515086" y="7262739"/>
              <a:ext cx="1175596" cy="1101088"/>
              <a:chOff x="4732339" y="3040063"/>
              <a:chExt cx="450850" cy="422276"/>
            </a:xfrm>
            <a:grpFill/>
          </p:grpSpPr>
          <p:sp>
            <p:nvSpPr>
              <p:cNvPr id="43" name="Freeform 172">
                <a:extLst>
                  <a:ext uri="{FF2B5EF4-FFF2-40B4-BE49-F238E27FC236}">
                    <a16:creationId xmlns:a16="http://schemas.microsoft.com/office/drawing/2014/main" id="{7D120E7A-E15E-8188-0307-6DAFCB530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7114" y="3040063"/>
                <a:ext cx="241300" cy="17463"/>
              </a:xfrm>
              <a:custGeom>
                <a:avLst/>
                <a:gdLst>
                  <a:gd name="T0" fmla="*/ 10 w 242"/>
                  <a:gd name="T1" fmla="*/ 18 h 18"/>
                  <a:gd name="T2" fmla="*/ 232 w 242"/>
                  <a:gd name="T3" fmla="*/ 18 h 18"/>
                  <a:gd name="T4" fmla="*/ 242 w 242"/>
                  <a:gd name="T5" fmla="*/ 9 h 18"/>
                  <a:gd name="T6" fmla="*/ 232 w 242"/>
                  <a:gd name="T7" fmla="*/ 0 h 18"/>
                  <a:gd name="T8" fmla="*/ 10 w 242"/>
                  <a:gd name="T9" fmla="*/ 0 h 18"/>
                  <a:gd name="T10" fmla="*/ 0 w 242"/>
                  <a:gd name="T11" fmla="*/ 9 h 18"/>
                  <a:gd name="T12" fmla="*/ 10 w 242"/>
                  <a:gd name="T13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2" h="18">
                    <a:moveTo>
                      <a:pt x="10" y="18"/>
                    </a:moveTo>
                    <a:cubicBezTo>
                      <a:pt x="232" y="18"/>
                      <a:pt x="232" y="18"/>
                      <a:pt x="232" y="18"/>
                    </a:cubicBezTo>
                    <a:cubicBezTo>
                      <a:pt x="237" y="18"/>
                      <a:pt x="242" y="14"/>
                      <a:pt x="242" y="9"/>
                    </a:cubicBezTo>
                    <a:cubicBezTo>
                      <a:pt x="242" y="4"/>
                      <a:pt x="237" y="0"/>
                      <a:pt x="23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4" y="18"/>
                      <a:pt x="10" y="18"/>
                    </a:cubicBezTo>
                    <a:close/>
                  </a:path>
                </a:pathLst>
              </a:custGeom>
              <a:grpFill/>
              <a:ln>
                <a:solidFill>
                  <a:srgbClr val="B44552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173">
                <a:extLst>
                  <a:ext uri="{FF2B5EF4-FFF2-40B4-BE49-F238E27FC236}">
                    <a16:creationId xmlns:a16="http://schemas.microsoft.com/office/drawing/2014/main" id="{8885312F-EA8F-B8C4-AC43-76778CEE90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32339" y="3065463"/>
                <a:ext cx="450850" cy="331788"/>
              </a:xfrm>
              <a:custGeom>
                <a:avLst/>
                <a:gdLst>
                  <a:gd name="T0" fmla="*/ 438 w 452"/>
                  <a:gd name="T1" fmla="*/ 29 h 333"/>
                  <a:gd name="T2" fmla="*/ 363 w 452"/>
                  <a:gd name="T3" fmla="*/ 0 h 333"/>
                  <a:gd name="T4" fmla="*/ 337 w 452"/>
                  <a:gd name="T5" fmla="*/ 0 h 333"/>
                  <a:gd name="T6" fmla="*/ 115 w 452"/>
                  <a:gd name="T7" fmla="*/ 0 h 333"/>
                  <a:gd name="T8" fmla="*/ 88 w 452"/>
                  <a:gd name="T9" fmla="*/ 0 h 333"/>
                  <a:gd name="T10" fmla="*/ 14 w 452"/>
                  <a:gd name="T11" fmla="*/ 29 h 333"/>
                  <a:gd name="T12" fmla="*/ 7 w 452"/>
                  <a:gd name="T13" fmla="*/ 91 h 333"/>
                  <a:gd name="T14" fmla="*/ 83 w 452"/>
                  <a:gd name="T15" fmla="*/ 187 h 333"/>
                  <a:gd name="T16" fmla="*/ 88 w 452"/>
                  <a:gd name="T17" fmla="*/ 189 h 333"/>
                  <a:gd name="T18" fmla="*/ 96 w 452"/>
                  <a:gd name="T19" fmla="*/ 185 h 333"/>
                  <a:gd name="T20" fmla="*/ 94 w 452"/>
                  <a:gd name="T21" fmla="*/ 172 h 333"/>
                  <a:gd name="T22" fmla="*/ 25 w 452"/>
                  <a:gd name="T23" fmla="*/ 85 h 333"/>
                  <a:gd name="T24" fmla="*/ 29 w 452"/>
                  <a:gd name="T25" fmla="*/ 40 h 333"/>
                  <a:gd name="T26" fmla="*/ 88 w 452"/>
                  <a:gd name="T27" fmla="*/ 19 h 333"/>
                  <a:gd name="T28" fmla="*/ 105 w 452"/>
                  <a:gd name="T29" fmla="*/ 19 h 333"/>
                  <a:gd name="T30" fmla="*/ 105 w 452"/>
                  <a:gd name="T31" fmla="*/ 140 h 333"/>
                  <a:gd name="T32" fmla="*/ 210 w 452"/>
                  <a:gd name="T33" fmla="*/ 290 h 333"/>
                  <a:gd name="T34" fmla="*/ 210 w 452"/>
                  <a:gd name="T35" fmla="*/ 291 h 333"/>
                  <a:gd name="T36" fmla="*/ 210 w 452"/>
                  <a:gd name="T37" fmla="*/ 324 h 333"/>
                  <a:gd name="T38" fmla="*/ 219 w 452"/>
                  <a:gd name="T39" fmla="*/ 333 h 333"/>
                  <a:gd name="T40" fmla="*/ 229 w 452"/>
                  <a:gd name="T41" fmla="*/ 324 h 333"/>
                  <a:gd name="T42" fmla="*/ 229 w 452"/>
                  <a:gd name="T43" fmla="*/ 291 h 333"/>
                  <a:gd name="T44" fmla="*/ 229 w 452"/>
                  <a:gd name="T45" fmla="*/ 290 h 333"/>
                  <a:gd name="T46" fmla="*/ 347 w 452"/>
                  <a:gd name="T47" fmla="*/ 140 h 333"/>
                  <a:gd name="T48" fmla="*/ 347 w 452"/>
                  <a:gd name="T49" fmla="*/ 19 h 333"/>
                  <a:gd name="T50" fmla="*/ 363 w 452"/>
                  <a:gd name="T51" fmla="*/ 19 h 333"/>
                  <a:gd name="T52" fmla="*/ 423 w 452"/>
                  <a:gd name="T53" fmla="*/ 40 h 333"/>
                  <a:gd name="T54" fmla="*/ 427 w 452"/>
                  <a:gd name="T55" fmla="*/ 85 h 333"/>
                  <a:gd name="T56" fmla="*/ 358 w 452"/>
                  <a:gd name="T57" fmla="*/ 172 h 333"/>
                  <a:gd name="T58" fmla="*/ 356 w 452"/>
                  <a:gd name="T59" fmla="*/ 185 h 333"/>
                  <a:gd name="T60" fmla="*/ 363 w 452"/>
                  <a:gd name="T61" fmla="*/ 189 h 333"/>
                  <a:gd name="T62" fmla="*/ 369 w 452"/>
                  <a:gd name="T63" fmla="*/ 187 h 333"/>
                  <a:gd name="T64" fmla="*/ 444 w 452"/>
                  <a:gd name="T65" fmla="*/ 91 h 333"/>
                  <a:gd name="T66" fmla="*/ 438 w 452"/>
                  <a:gd name="T67" fmla="*/ 29 h 333"/>
                  <a:gd name="T68" fmla="*/ 328 w 452"/>
                  <a:gd name="T69" fmla="*/ 140 h 333"/>
                  <a:gd name="T70" fmla="*/ 220 w 452"/>
                  <a:gd name="T71" fmla="*/ 274 h 333"/>
                  <a:gd name="T72" fmla="*/ 124 w 452"/>
                  <a:gd name="T73" fmla="*/ 140 h 333"/>
                  <a:gd name="T74" fmla="*/ 124 w 452"/>
                  <a:gd name="T75" fmla="*/ 19 h 333"/>
                  <a:gd name="T76" fmla="*/ 328 w 452"/>
                  <a:gd name="T77" fmla="*/ 19 h 333"/>
                  <a:gd name="T78" fmla="*/ 328 w 452"/>
                  <a:gd name="T79" fmla="*/ 140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333">
                    <a:moveTo>
                      <a:pt x="438" y="29"/>
                    </a:moveTo>
                    <a:cubicBezTo>
                      <a:pt x="428" y="16"/>
                      <a:pt x="408" y="0"/>
                      <a:pt x="363" y="0"/>
                    </a:cubicBezTo>
                    <a:cubicBezTo>
                      <a:pt x="337" y="0"/>
                      <a:pt x="337" y="0"/>
                      <a:pt x="337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44" y="0"/>
                      <a:pt x="23" y="16"/>
                      <a:pt x="14" y="29"/>
                    </a:cubicBezTo>
                    <a:cubicBezTo>
                      <a:pt x="2" y="46"/>
                      <a:pt x="0" y="67"/>
                      <a:pt x="7" y="91"/>
                    </a:cubicBezTo>
                    <a:cubicBezTo>
                      <a:pt x="19" y="126"/>
                      <a:pt x="58" y="168"/>
                      <a:pt x="83" y="187"/>
                    </a:cubicBezTo>
                    <a:cubicBezTo>
                      <a:pt x="84" y="188"/>
                      <a:pt x="86" y="189"/>
                      <a:pt x="88" y="189"/>
                    </a:cubicBezTo>
                    <a:cubicBezTo>
                      <a:pt x="91" y="189"/>
                      <a:pt x="94" y="188"/>
                      <a:pt x="96" y="185"/>
                    </a:cubicBezTo>
                    <a:cubicBezTo>
                      <a:pt x="99" y="181"/>
                      <a:pt x="98" y="175"/>
                      <a:pt x="94" y="172"/>
                    </a:cubicBezTo>
                    <a:cubicBezTo>
                      <a:pt x="72" y="155"/>
                      <a:pt x="36" y="116"/>
                      <a:pt x="25" y="85"/>
                    </a:cubicBezTo>
                    <a:cubicBezTo>
                      <a:pt x="19" y="67"/>
                      <a:pt x="21" y="51"/>
                      <a:pt x="29" y="40"/>
                    </a:cubicBezTo>
                    <a:cubicBezTo>
                      <a:pt x="39" y="26"/>
                      <a:pt x="60" y="19"/>
                      <a:pt x="88" y="19"/>
                    </a:cubicBezTo>
                    <a:cubicBezTo>
                      <a:pt x="105" y="19"/>
                      <a:pt x="105" y="19"/>
                      <a:pt x="105" y="19"/>
                    </a:cubicBezTo>
                    <a:cubicBezTo>
                      <a:pt x="105" y="140"/>
                      <a:pt x="105" y="140"/>
                      <a:pt x="105" y="140"/>
                    </a:cubicBezTo>
                    <a:cubicBezTo>
                      <a:pt x="105" y="227"/>
                      <a:pt x="188" y="278"/>
                      <a:pt x="210" y="290"/>
                    </a:cubicBezTo>
                    <a:cubicBezTo>
                      <a:pt x="210" y="290"/>
                      <a:pt x="210" y="291"/>
                      <a:pt x="210" y="291"/>
                    </a:cubicBezTo>
                    <a:cubicBezTo>
                      <a:pt x="210" y="324"/>
                      <a:pt x="210" y="324"/>
                      <a:pt x="210" y="324"/>
                    </a:cubicBezTo>
                    <a:cubicBezTo>
                      <a:pt x="210" y="329"/>
                      <a:pt x="214" y="333"/>
                      <a:pt x="219" y="333"/>
                    </a:cubicBezTo>
                    <a:cubicBezTo>
                      <a:pt x="225" y="333"/>
                      <a:pt x="229" y="329"/>
                      <a:pt x="229" y="324"/>
                    </a:cubicBezTo>
                    <a:cubicBezTo>
                      <a:pt x="229" y="291"/>
                      <a:pt x="229" y="291"/>
                      <a:pt x="229" y="291"/>
                    </a:cubicBezTo>
                    <a:cubicBezTo>
                      <a:pt x="229" y="291"/>
                      <a:pt x="229" y="290"/>
                      <a:pt x="229" y="290"/>
                    </a:cubicBezTo>
                    <a:cubicBezTo>
                      <a:pt x="253" y="278"/>
                      <a:pt x="347" y="227"/>
                      <a:pt x="347" y="140"/>
                    </a:cubicBezTo>
                    <a:cubicBezTo>
                      <a:pt x="347" y="19"/>
                      <a:pt x="347" y="19"/>
                      <a:pt x="347" y="19"/>
                    </a:cubicBezTo>
                    <a:cubicBezTo>
                      <a:pt x="363" y="19"/>
                      <a:pt x="363" y="19"/>
                      <a:pt x="363" y="19"/>
                    </a:cubicBezTo>
                    <a:cubicBezTo>
                      <a:pt x="392" y="19"/>
                      <a:pt x="413" y="26"/>
                      <a:pt x="423" y="40"/>
                    </a:cubicBezTo>
                    <a:cubicBezTo>
                      <a:pt x="431" y="51"/>
                      <a:pt x="432" y="67"/>
                      <a:pt x="427" y="85"/>
                    </a:cubicBezTo>
                    <a:cubicBezTo>
                      <a:pt x="419" y="109"/>
                      <a:pt x="378" y="156"/>
                      <a:pt x="358" y="172"/>
                    </a:cubicBezTo>
                    <a:cubicBezTo>
                      <a:pt x="354" y="175"/>
                      <a:pt x="353" y="181"/>
                      <a:pt x="356" y="185"/>
                    </a:cubicBezTo>
                    <a:cubicBezTo>
                      <a:pt x="358" y="188"/>
                      <a:pt x="361" y="189"/>
                      <a:pt x="363" y="189"/>
                    </a:cubicBezTo>
                    <a:cubicBezTo>
                      <a:pt x="365" y="189"/>
                      <a:pt x="368" y="188"/>
                      <a:pt x="369" y="187"/>
                    </a:cubicBezTo>
                    <a:cubicBezTo>
                      <a:pt x="392" y="169"/>
                      <a:pt x="435" y="119"/>
                      <a:pt x="444" y="91"/>
                    </a:cubicBezTo>
                    <a:cubicBezTo>
                      <a:pt x="452" y="67"/>
                      <a:pt x="450" y="46"/>
                      <a:pt x="438" y="29"/>
                    </a:cubicBezTo>
                    <a:close/>
                    <a:moveTo>
                      <a:pt x="328" y="140"/>
                    </a:moveTo>
                    <a:cubicBezTo>
                      <a:pt x="328" y="217"/>
                      <a:pt x="240" y="264"/>
                      <a:pt x="220" y="274"/>
                    </a:cubicBezTo>
                    <a:cubicBezTo>
                      <a:pt x="201" y="264"/>
                      <a:pt x="124" y="217"/>
                      <a:pt x="124" y="140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328" y="19"/>
                      <a:pt x="328" y="19"/>
                      <a:pt x="328" y="19"/>
                    </a:cubicBezTo>
                    <a:lnTo>
                      <a:pt x="328" y="140"/>
                    </a:lnTo>
                    <a:close/>
                  </a:path>
                </a:pathLst>
              </a:custGeom>
              <a:grpFill/>
              <a:ln>
                <a:solidFill>
                  <a:srgbClr val="B44552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174">
                <a:extLst>
                  <a:ext uri="{FF2B5EF4-FFF2-40B4-BE49-F238E27FC236}">
                    <a16:creationId xmlns:a16="http://schemas.microsoft.com/office/drawing/2014/main" id="{C45670A6-4320-1FBC-0B87-422C7A664B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49814" y="3403601"/>
                <a:ext cx="201613" cy="58738"/>
              </a:xfrm>
              <a:custGeom>
                <a:avLst/>
                <a:gdLst>
                  <a:gd name="T0" fmla="*/ 173 w 202"/>
                  <a:gd name="T1" fmla="*/ 0 h 58"/>
                  <a:gd name="T2" fmla="*/ 29 w 202"/>
                  <a:gd name="T3" fmla="*/ 0 h 58"/>
                  <a:gd name="T4" fmla="*/ 0 w 202"/>
                  <a:gd name="T5" fmla="*/ 29 h 58"/>
                  <a:gd name="T6" fmla="*/ 0 w 202"/>
                  <a:gd name="T7" fmla="*/ 49 h 58"/>
                  <a:gd name="T8" fmla="*/ 10 w 202"/>
                  <a:gd name="T9" fmla="*/ 58 h 58"/>
                  <a:gd name="T10" fmla="*/ 193 w 202"/>
                  <a:gd name="T11" fmla="*/ 58 h 58"/>
                  <a:gd name="T12" fmla="*/ 202 w 202"/>
                  <a:gd name="T13" fmla="*/ 49 h 58"/>
                  <a:gd name="T14" fmla="*/ 202 w 202"/>
                  <a:gd name="T15" fmla="*/ 30 h 58"/>
                  <a:gd name="T16" fmla="*/ 173 w 202"/>
                  <a:gd name="T17" fmla="*/ 0 h 58"/>
                  <a:gd name="T18" fmla="*/ 184 w 202"/>
                  <a:gd name="T19" fmla="*/ 40 h 58"/>
                  <a:gd name="T20" fmla="*/ 19 w 202"/>
                  <a:gd name="T21" fmla="*/ 40 h 58"/>
                  <a:gd name="T22" fmla="*/ 19 w 202"/>
                  <a:gd name="T23" fmla="*/ 29 h 58"/>
                  <a:gd name="T24" fmla="*/ 29 w 202"/>
                  <a:gd name="T25" fmla="*/ 19 h 58"/>
                  <a:gd name="T26" fmla="*/ 173 w 202"/>
                  <a:gd name="T27" fmla="*/ 19 h 58"/>
                  <a:gd name="T28" fmla="*/ 184 w 202"/>
                  <a:gd name="T29" fmla="*/ 30 h 58"/>
                  <a:gd name="T30" fmla="*/ 184 w 202"/>
                  <a:gd name="T31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58">
                    <a:moveTo>
                      <a:pt x="173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3" y="0"/>
                      <a:pt x="0" y="13"/>
                      <a:pt x="0" y="2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4" y="58"/>
                      <a:pt x="10" y="58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8" y="58"/>
                      <a:pt x="202" y="54"/>
                      <a:pt x="202" y="49"/>
                    </a:cubicBezTo>
                    <a:cubicBezTo>
                      <a:pt x="202" y="30"/>
                      <a:pt x="202" y="30"/>
                      <a:pt x="202" y="30"/>
                    </a:cubicBezTo>
                    <a:cubicBezTo>
                      <a:pt x="202" y="14"/>
                      <a:pt x="190" y="0"/>
                      <a:pt x="173" y="0"/>
                    </a:cubicBezTo>
                    <a:close/>
                    <a:moveTo>
                      <a:pt x="184" y="40"/>
                    </a:moveTo>
                    <a:cubicBezTo>
                      <a:pt x="19" y="40"/>
                      <a:pt x="19" y="40"/>
                      <a:pt x="19" y="40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3"/>
                      <a:pt x="23" y="19"/>
                      <a:pt x="29" y="19"/>
                    </a:cubicBezTo>
                    <a:cubicBezTo>
                      <a:pt x="173" y="19"/>
                      <a:pt x="173" y="19"/>
                      <a:pt x="173" y="19"/>
                    </a:cubicBezTo>
                    <a:cubicBezTo>
                      <a:pt x="179" y="19"/>
                      <a:pt x="184" y="24"/>
                      <a:pt x="184" y="30"/>
                    </a:cubicBezTo>
                    <a:lnTo>
                      <a:pt x="184" y="40"/>
                    </a:lnTo>
                    <a:close/>
                  </a:path>
                </a:pathLst>
              </a:custGeom>
              <a:grpFill/>
              <a:ln>
                <a:solidFill>
                  <a:srgbClr val="B44552"/>
                </a:solidFill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7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583A526-07E8-6D1A-A682-17AFAE4FC6D1}"/>
              </a:ext>
            </a:extLst>
          </p:cNvPr>
          <p:cNvGrpSpPr/>
          <p:nvPr/>
        </p:nvGrpSpPr>
        <p:grpSpPr>
          <a:xfrm>
            <a:off x="8785044" y="2072030"/>
            <a:ext cx="2104264" cy="3767135"/>
            <a:chOff x="18111612" y="6010667"/>
            <a:chExt cx="4595982" cy="7705333"/>
          </a:xfrm>
          <a:noFill/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C1AF63-8C57-48C3-8314-A3DC08028CDF}"/>
                </a:ext>
              </a:extLst>
            </p:cNvPr>
            <p:cNvSpPr/>
            <p:nvPr/>
          </p:nvSpPr>
          <p:spPr>
            <a:xfrm>
              <a:off x="18111612" y="6010667"/>
              <a:ext cx="4595982" cy="7705333"/>
            </a:xfrm>
            <a:prstGeom prst="rect">
              <a:avLst/>
            </a:prstGeom>
            <a:grpFill/>
            <a:ln w="28575">
              <a:solidFill>
                <a:srgbClr val="C698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/>
            </a:p>
          </p:txBody>
        </p:sp>
        <p:sp>
          <p:nvSpPr>
            <p:cNvPr id="48" name="Freeform 92">
              <a:extLst>
                <a:ext uri="{FF2B5EF4-FFF2-40B4-BE49-F238E27FC236}">
                  <a16:creationId xmlns:a16="http://schemas.microsoft.com/office/drawing/2014/main" id="{60A39126-8883-5C77-3924-327C4B150F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28815" y="7382017"/>
              <a:ext cx="1167263" cy="1001588"/>
            </a:xfrm>
            <a:custGeom>
              <a:avLst/>
              <a:gdLst>
                <a:gd name="T0" fmla="*/ 357 w 491"/>
                <a:gd name="T1" fmla="*/ 0 h 423"/>
                <a:gd name="T2" fmla="*/ 267 w 491"/>
                <a:gd name="T3" fmla="*/ 35 h 423"/>
                <a:gd name="T4" fmla="*/ 246 w 491"/>
                <a:gd name="T5" fmla="*/ 60 h 423"/>
                <a:gd name="T6" fmla="*/ 224 w 491"/>
                <a:gd name="T7" fmla="*/ 35 h 423"/>
                <a:gd name="T8" fmla="*/ 134 w 491"/>
                <a:gd name="T9" fmla="*/ 0 h 423"/>
                <a:gd name="T10" fmla="*/ 0 w 491"/>
                <a:gd name="T11" fmla="*/ 134 h 423"/>
                <a:gd name="T12" fmla="*/ 52 w 491"/>
                <a:gd name="T13" fmla="*/ 264 h 423"/>
                <a:gd name="T14" fmla="*/ 240 w 491"/>
                <a:gd name="T15" fmla="*/ 421 h 423"/>
                <a:gd name="T16" fmla="*/ 246 w 491"/>
                <a:gd name="T17" fmla="*/ 423 h 423"/>
                <a:gd name="T18" fmla="*/ 251 w 491"/>
                <a:gd name="T19" fmla="*/ 421 h 423"/>
                <a:gd name="T20" fmla="*/ 439 w 491"/>
                <a:gd name="T21" fmla="*/ 264 h 423"/>
                <a:gd name="T22" fmla="*/ 491 w 491"/>
                <a:gd name="T23" fmla="*/ 134 h 423"/>
                <a:gd name="T24" fmla="*/ 357 w 491"/>
                <a:gd name="T25" fmla="*/ 0 h 423"/>
                <a:gd name="T26" fmla="*/ 425 w 491"/>
                <a:gd name="T27" fmla="*/ 252 h 423"/>
                <a:gd name="T28" fmla="*/ 246 w 491"/>
                <a:gd name="T29" fmla="*/ 402 h 423"/>
                <a:gd name="T30" fmla="*/ 66 w 491"/>
                <a:gd name="T31" fmla="*/ 252 h 423"/>
                <a:gd name="T32" fmla="*/ 19 w 491"/>
                <a:gd name="T33" fmla="*/ 134 h 423"/>
                <a:gd name="T34" fmla="*/ 134 w 491"/>
                <a:gd name="T35" fmla="*/ 19 h 423"/>
                <a:gd name="T36" fmla="*/ 211 w 491"/>
                <a:gd name="T37" fmla="*/ 48 h 423"/>
                <a:gd name="T38" fmla="*/ 237 w 491"/>
                <a:gd name="T39" fmla="*/ 83 h 423"/>
                <a:gd name="T40" fmla="*/ 246 w 491"/>
                <a:gd name="T41" fmla="*/ 88 h 423"/>
                <a:gd name="T42" fmla="*/ 254 w 491"/>
                <a:gd name="T43" fmla="*/ 83 h 423"/>
                <a:gd name="T44" fmla="*/ 280 w 491"/>
                <a:gd name="T45" fmla="*/ 48 h 423"/>
                <a:gd name="T46" fmla="*/ 357 w 491"/>
                <a:gd name="T47" fmla="*/ 19 h 423"/>
                <a:gd name="T48" fmla="*/ 472 w 491"/>
                <a:gd name="T49" fmla="*/ 134 h 423"/>
                <a:gd name="T50" fmla="*/ 425 w 491"/>
                <a:gd name="T51" fmla="*/ 25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1" h="423">
                  <a:moveTo>
                    <a:pt x="357" y="0"/>
                  </a:moveTo>
                  <a:cubicBezTo>
                    <a:pt x="324" y="0"/>
                    <a:pt x="292" y="12"/>
                    <a:pt x="267" y="35"/>
                  </a:cubicBezTo>
                  <a:cubicBezTo>
                    <a:pt x="259" y="42"/>
                    <a:pt x="252" y="50"/>
                    <a:pt x="246" y="60"/>
                  </a:cubicBezTo>
                  <a:cubicBezTo>
                    <a:pt x="239" y="50"/>
                    <a:pt x="232" y="42"/>
                    <a:pt x="224" y="35"/>
                  </a:cubicBezTo>
                  <a:cubicBezTo>
                    <a:pt x="199" y="12"/>
                    <a:pt x="167" y="0"/>
                    <a:pt x="134" y="0"/>
                  </a:cubicBezTo>
                  <a:cubicBezTo>
                    <a:pt x="60" y="0"/>
                    <a:pt x="0" y="60"/>
                    <a:pt x="0" y="134"/>
                  </a:cubicBezTo>
                  <a:cubicBezTo>
                    <a:pt x="0" y="183"/>
                    <a:pt x="16" y="222"/>
                    <a:pt x="52" y="264"/>
                  </a:cubicBezTo>
                  <a:cubicBezTo>
                    <a:pt x="104" y="325"/>
                    <a:pt x="235" y="417"/>
                    <a:pt x="240" y="421"/>
                  </a:cubicBezTo>
                  <a:cubicBezTo>
                    <a:pt x="242" y="422"/>
                    <a:pt x="244" y="423"/>
                    <a:pt x="246" y="423"/>
                  </a:cubicBezTo>
                  <a:cubicBezTo>
                    <a:pt x="247" y="423"/>
                    <a:pt x="249" y="422"/>
                    <a:pt x="251" y="421"/>
                  </a:cubicBezTo>
                  <a:cubicBezTo>
                    <a:pt x="257" y="417"/>
                    <a:pt x="388" y="325"/>
                    <a:pt x="439" y="264"/>
                  </a:cubicBezTo>
                  <a:cubicBezTo>
                    <a:pt x="475" y="222"/>
                    <a:pt x="491" y="183"/>
                    <a:pt x="491" y="134"/>
                  </a:cubicBezTo>
                  <a:cubicBezTo>
                    <a:pt x="491" y="60"/>
                    <a:pt x="431" y="0"/>
                    <a:pt x="357" y="0"/>
                  </a:cubicBezTo>
                  <a:close/>
                  <a:moveTo>
                    <a:pt x="425" y="252"/>
                  </a:moveTo>
                  <a:cubicBezTo>
                    <a:pt x="381" y="304"/>
                    <a:pt x="271" y="383"/>
                    <a:pt x="246" y="402"/>
                  </a:cubicBezTo>
                  <a:cubicBezTo>
                    <a:pt x="220" y="383"/>
                    <a:pt x="111" y="304"/>
                    <a:pt x="66" y="252"/>
                  </a:cubicBezTo>
                  <a:cubicBezTo>
                    <a:pt x="33" y="214"/>
                    <a:pt x="19" y="178"/>
                    <a:pt x="19" y="134"/>
                  </a:cubicBezTo>
                  <a:cubicBezTo>
                    <a:pt x="19" y="70"/>
                    <a:pt x="71" y="19"/>
                    <a:pt x="134" y="19"/>
                  </a:cubicBezTo>
                  <a:cubicBezTo>
                    <a:pt x="163" y="19"/>
                    <a:pt x="190" y="29"/>
                    <a:pt x="211" y="48"/>
                  </a:cubicBezTo>
                  <a:cubicBezTo>
                    <a:pt x="222" y="58"/>
                    <a:pt x="231" y="70"/>
                    <a:pt x="237" y="83"/>
                  </a:cubicBezTo>
                  <a:cubicBezTo>
                    <a:pt x="239" y="86"/>
                    <a:pt x="242" y="88"/>
                    <a:pt x="246" y="88"/>
                  </a:cubicBezTo>
                  <a:cubicBezTo>
                    <a:pt x="249" y="88"/>
                    <a:pt x="252" y="86"/>
                    <a:pt x="254" y="83"/>
                  </a:cubicBezTo>
                  <a:cubicBezTo>
                    <a:pt x="260" y="70"/>
                    <a:pt x="269" y="58"/>
                    <a:pt x="280" y="48"/>
                  </a:cubicBezTo>
                  <a:cubicBezTo>
                    <a:pt x="301" y="29"/>
                    <a:pt x="328" y="19"/>
                    <a:pt x="357" y="19"/>
                  </a:cubicBezTo>
                  <a:cubicBezTo>
                    <a:pt x="420" y="19"/>
                    <a:pt x="472" y="70"/>
                    <a:pt x="472" y="134"/>
                  </a:cubicBezTo>
                  <a:cubicBezTo>
                    <a:pt x="472" y="178"/>
                    <a:pt x="458" y="214"/>
                    <a:pt x="425" y="252"/>
                  </a:cubicBezTo>
                  <a:close/>
                </a:path>
              </a:pathLst>
            </a:custGeom>
            <a:grpFill/>
            <a:ln>
              <a:solidFill>
                <a:srgbClr val="C6987E"/>
              </a:solidFill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700">
                <a:solidFill>
                  <a:schemeClr val="bg1"/>
                </a:solidFill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36B7FCE2-783A-19DE-7DE8-9C09F028E19C}"/>
              </a:ext>
            </a:extLst>
          </p:cNvPr>
          <p:cNvSpPr txBox="1"/>
          <p:nvPr/>
        </p:nvSpPr>
        <p:spPr>
          <a:xfrm>
            <a:off x="619948" y="3435949"/>
            <a:ext cx="205888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Taxis are an integral part of society in South Africa. They are critical to the movement of people and therefore operate in a way that is truly unique.</a:t>
            </a:r>
            <a:endParaRPr lang="en-ZA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ZA" sz="16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F0E6BEA-5FF7-CC06-EE20-CF595B7204DD}"/>
              </a:ext>
            </a:extLst>
          </p:cNvPr>
          <p:cNvSpPr txBox="1"/>
          <p:nvPr/>
        </p:nvSpPr>
        <p:spPr>
          <a:xfrm>
            <a:off x="3375026" y="3477523"/>
            <a:ext cx="204063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Vehicle telematics uses a combination of sensors, GPS systems, and vehicle diagnostics to collect and transmit vehicle data to a remote location. </a:t>
            </a:r>
            <a:endParaRPr lang="en-ZA" sz="16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984A35E-C716-29DF-4AAD-3BF245B22737}"/>
              </a:ext>
            </a:extLst>
          </p:cNvPr>
          <p:cNvSpPr txBox="1"/>
          <p:nvPr/>
        </p:nvSpPr>
        <p:spPr>
          <a:xfrm>
            <a:off x="8907550" y="3523742"/>
            <a:ext cx="17543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T</a:t>
            </a:r>
            <a:r>
              <a:rPr lang="en-US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here is true business value in identifying their key </a:t>
            </a:r>
            <a:r>
              <a:rPr lang="en-US" sz="16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behavioural</a:t>
            </a:r>
            <a:r>
              <a:rPr lang="en-US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traits.</a:t>
            </a:r>
            <a:endParaRPr lang="en-ZA" sz="1600" dirty="0">
              <a:solidFill>
                <a:schemeClr val="bg1"/>
              </a:solidFill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E109F2C-A182-5812-5607-865E8B9D29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56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43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7" y="1565042"/>
            <a:ext cx="1062919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Welcome to the driver </a:t>
            </a:r>
            <a:r>
              <a:rPr lang="en-US" sz="2400" dirty="0" err="1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behavioural</a:t>
            </a:r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 segmentation challenge!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AC272F-56AD-4189-C682-F69224C85588}"/>
              </a:ext>
            </a:extLst>
          </p:cNvPr>
          <p:cNvSpPr txBox="1"/>
          <p:nvPr/>
        </p:nvSpPr>
        <p:spPr>
          <a:xfrm>
            <a:off x="1391123" y="2507141"/>
            <a:ext cx="4451957" cy="246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Aims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: To explore the vast potential of using telematics data </a:t>
            </a: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to </a:t>
            </a: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create comprehensive </a:t>
            </a:r>
            <a:r>
              <a:rPr lang="en-US" sz="1800" b="1" dirty="0" err="1">
                <a:solidFill>
                  <a:srgbClr val="8FC7AD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behavioural</a:t>
            </a: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profiles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of taxi drivers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form of your final output is not prescriptive, and creativity is encouraged.</a:t>
            </a:r>
          </a:p>
          <a:p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However, any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categorisation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 drivers must be interpretable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4B1AB7-1BF6-EBB6-2CAA-36F19E7D423B}"/>
              </a:ext>
            </a:extLst>
          </p:cNvPr>
          <p:cNvSpPr txBox="1"/>
          <p:nvPr/>
        </p:nvSpPr>
        <p:spPr>
          <a:xfrm>
            <a:off x="6901843" y="2492420"/>
            <a:ext cx="4451957" cy="2655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Considerations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: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features are relevant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when trying to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characterise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driver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does the </a:t>
            </a: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geographical location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affect driver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does </a:t>
            </a: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continuous time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spent driving affect drivers?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ZA" dirty="0">
              <a:solidFill>
                <a:schemeClr val="bg1"/>
              </a:solidFill>
            </a:endParaRPr>
          </a:p>
        </p:txBody>
      </p:sp>
      <p:pic>
        <p:nvPicPr>
          <p:cNvPr id="13" name="Graphic 12" descr="Good Idea outline">
            <a:extLst>
              <a:ext uri="{FF2B5EF4-FFF2-40B4-BE49-F238E27FC236}">
                <a16:creationId xmlns:a16="http://schemas.microsoft.com/office/drawing/2014/main" id="{19DD6762-9765-6D91-9462-150D578AD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0648" y="2368349"/>
            <a:ext cx="694814" cy="694814"/>
          </a:xfrm>
          <a:prstGeom prst="rect">
            <a:avLst/>
          </a:prstGeom>
        </p:spPr>
      </p:pic>
      <p:pic>
        <p:nvPicPr>
          <p:cNvPr id="14" name="Graphic 13" descr="Remote learning math outline">
            <a:extLst>
              <a:ext uri="{FF2B5EF4-FFF2-40B4-BE49-F238E27FC236}">
                <a16:creationId xmlns:a16="http://schemas.microsoft.com/office/drawing/2014/main" id="{43F4FC48-22C6-AB9B-CA8C-D6E3A3EACB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2129" y="2439477"/>
            <a:ext cx="694814" cy="694814"/>
          </a:xfrm>
          <a:prstGeom prst="rect">
            <a:avLst/>
          </a:prstGeom>
        </p:spPr>
      </p:pic>
      <p:pic>
        <p:nvPicPr>
          <p:cNvPr id="15" name="Picture 14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EC3A29AB-B30E-7BD3-0FF2-770A8E9EDBB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8077B367-BD64-1CC6-67C2-59EBA649E2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32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812923" y="1825625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35547" y="1227027"/>
            <a:ext cx="443444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Hints and Golden Nuggets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7379" y="1967230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Picture 7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67EAA780-CD1E-7D7F-D7C7-F5CE9F2D7F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BD2DB3DB-C327-3B66-15D8-DBE687663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A4B254-1CB8-3781-BD6E-5F18147AFAC4}"/>
              </a:ext>
            </a:extLst>
          </p:cNvPr>
          <p:cNvSpPr txBox="1"/>
          <p:nvPr/>
        </p:nvSpPr>
        <p:spPr>
          <a:xfrm>
            <a:off x="679234" y="1637799"/>
            <a:ext cx="10833532" cy="4239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pay particular attention to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dates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times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when the driver is available (physically driving or active on the road)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 all drivers have the same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routes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consider the fact that different routes may have different challenges (e.g. traffic lights, congestion)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Pay particular attention to the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claims data 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how you can augment it to create powerful insights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are allowed to take multiple roles/</a:t>
            </a:r>
            <a:r>
              <a:rPr lang="en-ZA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personas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it would be best to take one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(owner vs driver – to guide the solutions)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to emphasise </a:t>
            </a:r>
            <a:r>
              <a:rPr lang="en-ZA" sz="18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specific actions </a:t>
            </a:r>
            <a:r>
              <a:rPr lang="en-ZA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taken from solutions you create. Here’s a few scenarios as examples:</a:t>
            </a:r>
          </a:p>
          <a:p>
            <a:pPr marL="800100" lvl="1" indent="-342900" algn="just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ZA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I am a taxi owner – I’d like to understand the likelihood of my taxi being involved in an accident given specific driver behaviour </a:t>
            </a:r>
            <a:endParaRPr lang="en-ZA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ZA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I were a taxi owner </a:t>
            </a:r>
            <a:r>
              <a:rPr lang="en-ZA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characteristics </a:t>
            </a:r>
            <a:r>
              <a:rPr lang="en-ZA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would I use to make an informed decision around hiring a particular driver? </a:t>
            </a:r>
            <a:endParaRPr lang="en-ZA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ZA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were a driver “how can I use </a:t>
            </a:r>
            <a:r>
              <a:rPr lang="en-ZA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ZA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 data to improve my driving skills?”</a:t>
            </a:r>
          </a:p>
        </p:txBody>
      </p:sp>
    </p:spTree>
    <p:extLst>
      <p:ext uri="{BB962C8B-B14F-4D97-AF65-F5344CB8AC3E}">
        <p14:creationId xmlns:p14="http://schemas.microsoft.com/office/powerpoint/2010/main" val="454463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6" name="Content Placeholder 15" descr="Taxi outline">
            <a:extLst>
              <a:ext uri="{FF2B5EF4-FFF2-40B4-BE49-F238E27FC236}">
                <a16:creationId xmlns:a16="http://schemas.microsoft.com/office/drawing/2014/main" id="{435E58EF-EC17-DBF3-8A52-3F80D038A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4094"/>
            <a:ext cx="914400" cy="914400"/>
          </a:xfrm>
        </p:spPr>
      </p:pic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828473" y="2117876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7" y="1612667"/>
            <a:ext cx="655898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Bonus Question (Not compulsory)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EDF5D9-D798-B3BC-0279-C04BE80A0176}"/>
              </a:ext>
            </a:extLst>
          </p:cNvPr>
          <p:cNvSpPr txBox="1"/>
          <p:nvPr/>
        </p:nvSpPr>
        <p:spPr>
          <a:xfrm>
            <a:off x="1425136" y="3025002"/>
            <a:ext cx="9620588" cy="1394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Sometimes it is possible for there to be more than one driver associated to a particular vehicle id. However, this is not always explicitly stated and it’s important to know when a particular vehicle is not being driven by the appropriate person. </a:t>
            </a:r>
            <a:r>
              <a:rPr lang="en-US" sz="20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Can you identify any vehicles where there are multiple drivers?</a:t>
            </a:r>
            <a:endParaRPr lang="en-ZA" sz="2000" b="1" dirty="0">
              <a:solidFill>
                <a:srgbClr val="8FC7A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6B3F91D1-0DAA-6F78-3778-AB66192F401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6D79B90E-A320-59AA-B4CC-791D67392E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  <p:pic>
        <p:nvPicPr>
          <p:cNvPr id="18" name="Graphic 17" descr="Car with solid fill">
            <a:extLst>
              <a:ext uri="{FF2B5EF4-FFF2-40B4-BE49-F238E27FC236}">
                <a16:creationId xmlns:a16="http://schemas.microsoft.com/office/drawing/2014/main" id="{FC2EDE09-C464-1E40-927D-45C44CDE86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1000" y="32142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63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43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8" y="1612667"/>
            <a:ext cx="391777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Data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678E5B-9023-CF7F-3683-28BCA05E2060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036677-F520-5732-87BB-373C7F782D58}"/>
              </a:ext>
            </a:extLst>
          </p:cNvPr>
          <p:cNvSpPr txBox="1"/>
          <p:nvPr/>
        </p:nvSpPr>
        <p:spPr>
          <a:xfrm>
            <a:off x="1391124" y="2097277"/>
            <a:ext cx="4451957" cy="295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Dataset 1 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Helvetica Neue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The dataset contains a sample of 106 unique vehicles based in the Western Cape. The dataset has been partitioned by </a:t>
            </a: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vehicle id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and is available as 106 separate csv files. A separate data dictionary will be provided. This set is for the period January 2022 to April 2022. 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B81F65-5CF1-AF7C-08EF-43010CE1BA02}"/>
              </a:ext>
            </a:extLst>
          </p:cNvPr>
          <p:cNvSpPr txBox="1"/>
          <p:nvPr/>
        </p:nvSpPr>
        <p:spPr>
          <a:xfrm>
            <a:off x="6901843" y="2035221"/>
            <a:ext cx="4306627" cy="4045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Dataset 2 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Helvetica Neue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An additional and supplementary dataset including recorded insurance claims relating to accidents per vehicle is provided in the file named “claims_data.csv”. These claims are from the period of January 2021 to January 2023.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i="1" dirty="0">
                <a:solidFill>
                  <a:schemeClr val="bg1"/>
                </a:solidFill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Note</a:t>
            </a:r>
            <a:r>
              <a:rPr lang="en-US" i="1" dirty="0">
                <a:solidFill>
                  <a:schemeClr val="bg1"/>
                </a:solidFill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:</a:t>
            </a:r>
            <a:r>
              <a:rPr lang="en-US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Helvetica Neue"/>
                <a:cs typeface="Times New Roman" panose="02020603050405020304" pitchFamily="18" charset="0"/>
              </a:rPr>
              <a:t> Dates of individual claims have been purposefully omitted and will not be provided for compliance purposes. </a:t>
            </a:r>
            <a:endParaRPr lang="en-ZA" i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Helvetica Neue"/>
              <a:cs typeface="Times New Roman" panose="02020603050405020304" pitchFamily="18" charset="0"/>
            </a:endParaRPr>
          </a:p>
        </p:txBody>
      </p:sp>
      <p:pic>
        <p:nvPicPr>
          <p:cNvPr id="22" name="Graphic 21" descr="Puzzle pieces outline">
            <a:extLst>
              <a:ext uri="{FF2B5EF4-FFF2-40B4-BE49-F238E27FC236}">
                <a16:creationId xmlns:a16="http://schemas.microsoft.com/office/drawing/2014/main" id="{154A3F48-34E3-D997-B1CC-D817643B0E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79" y="2292282"/>
            <a:ext cx="645948" cy="645948"/>
          </a:xfrm>
          <a:prstGeom prst="rect">
            <a:avLst/>
          </a:prstGeom>
        </p:spPr>
      </p:pic>
      <p:pic>
        <p:nvPicPr>
          <p:cNvPr id="23" name="Graphic 22" descr="Internet Of Things outline">
            <a:extLst>
              <a:ext uri="{FF2B5EF4-FFF2-40B4-BE49-F238E27FC236}">
                <a16:creationId xmlns:a16="http://schemas.microsoft.com/office/drawing/2014/main" id="{6AD30667-DCA5-C3BF-01C8-174AEF0D65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7300" y="2253891"/>
            <a:ext cx="599452" cy="599452"/>
          </a:xfrm>
          <a:prstGeom prst="rect">
            <a:avLst/>
          </a:prstGeom>
        </p:spPr>
      </p:pic>
      <p:pic>
        <p:nvPicPr>
          <p:cNvPr id="3" name="Picture 2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6DA6998-6B0A-C7AE-0112-A8C6590CD27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B957C08D-6645-6F9B-EE0B-D89027FE47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7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7258" y="2000076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8" y="1612667"/>
            <a:ext cx="391777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Prizes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F0ADFA-06CD-1CA1-35C4-96210D52A21F}"/>
              </a:ext>
            </a:extLst>
          </p:cNvPr>
          <p:cNvSpPr txBox="1"/>
          <p:nvPr/>
        </p:nvSpPr>
        <p:spPr>
          <a:xfrm>
            <a:off x="2413262" y="2315339"/>
            <a:ext cx="8815774" cy="28959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ZA" sz="2000" dirty="0">
                <a:solidFill>
                  <a:schemeClr val="bg1"/>
                </a:solidFill>
                <a:effectLst/>
                <a:latin typeface="Calibri"/>
                <a:ea typeface="Times New Roman" panose="02020603050405020304" pitchFamily="18" charset="0"/>
                <a:cs typeface="Times New Roman"/>
              </a:rPr>
              <a:t>Prizes will be award to the top three teams selected at the finals. The top-placed women’s </a:t>
            </a:r>
            <a:r>
              <a:rPr lang="en-ZA" sz="2000" dirty="0">
                <a:solidFill>
                  <a:schemeClr val="bg1"/>
                </a:solidFill>
                <a:latin typeface="Calibri"/>
                <a:ea typeface="Times New Roman" panose="02020603050405020304" pitchFamily="18" charset="0"/>
                <a:cs typeface="Times New Roman"/>
              </a:rPr>
              <a:t>team will</a:t>
            </a:r>
            <a:r>
              <a:rPr lang="en-ZA" sz="2000" dirty="0">
                <a:solidFill>
                  <a:schemeClr val="bg1"/>
                </a:solidFill>
                <a:effectLst/>
                <a:latin typeface="Calibri"/>
                <a:ea typeface="Times New Roman" panose="02020603050405020304" pitchFamily="18" charset="0"/>
                <a:cs typeface="Times New Roman"/>
              </a:rPr>
              <a:t> be eligible for additional prize. The prizes are as follows:</a:t>
            </a:r>
            <a:endParaRPr lang="en-ZA" sz="2000" dirty="0">
              <a:solidFill>
                <a:schemeClr val="bg1"/>
              </a:solidFill>
              <a:effectLst/>
              <a:latin typeface="Times New Roman"/>
              <a:ea typeface="Calibri" panose="020F0502020204030204" pitchFamily="34" charset="0"/>
              <a:cs typeface="Times New Roman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ZA" sz="20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ZA" sz="2000" b="1" baseline="30000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ZA" sz="20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Place Team – R 22 000</a:t>
            </a:r>
            <a:endParaRPr lang="en-ZA" sz="2000" b="1" dirty="0">
              <a:solidFill>
                <a:srgbClr val="8FC7A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ZA" sz="20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ZA" sz="2000" b="1" baseline="30000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ZA" sz="2000" b="1" dirty="0">
                <a:solidFill>
                  <a:srgbClr val="C6987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Place Team – R 12 000 </a:t>
            </a:r>
            <a:endParaRPr lang="en-ZA" sz="2000" b="1" dirty="0">
              <a:solidFill>
                <a:srgbClr val="C6987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ZA" sz="2000" b="1" dirty="0">
                <a:solidFill>
                  <a:srgbClr val="BD8C5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ZA" sz="2000" b="1" baseline="30000" dirty="0">
                <a:solidFill>
                  <a:srgbClr val="BD8C5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ZA" sz="2000" b="1" dirty="0">
                <a:solidFill>
                  <a:srgbClr val="BD8C5E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Place Team – R 6 000</a:t>
            </a:r>
            <a:endParaRPr lang="en-ZA" sz="2000" b="1" dirty="0">
              <a:solidFill>
                <a:srgbClr val="BD8C5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ZA" sz="2000" b="1" dirty="0">
                <a:solidFill>
                  <a:srgbClr val="B4455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Women’s Prize – R 6 000</a:t>
            </a:r>
            <a:endParaRPr lang="en-ZA" sz="2000" b="1" dirty="0">
              <a:solidFill>
                <a:srgbClr val="B4455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ZA" sz="2000" dirty="0">
              <a:solidFill>
                <a:schemeClr val="bg1"/>
              </a:solidFill>
            </a:endParaRPr>
          </a:p>
        </p:txBody>
      </p:sp>
      <p:pic>
        <p:nvPicPr>
          <p:cNvPr id="12" name="Picture 1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7C96C931-19F2-56A6-70B7-A9AC0364CB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1CCFB359-62CC-A08B-0A13-E149300D1E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  <p:pic>
        <p:nvPicPr>
          <p:cNvPr id="16" name="Content Placeholder 15" descr="Trophy outline">
            <a:extLst>
              <a:ext uri="{FF2B5EF4-FFF2-40B4-BE49-F238E27FC236}">
                <a16:creationId xmlns:a16="http://schemas.microsoft.com/office/drawing/2014/main" id="{19DB4AC1-4D54-B751-EC42-655FE739B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04619" y="3671488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941254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43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8" y="1612667"/>
            <a:ext cx="49926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Submission of your solutions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4EB61-CDAE-7059-9BE9-C038CE661C49}"/>
              </a:ext>
            </a:extLst>
          </p:cNvPr>
          <p:cNvSpPr txBox="1"/>
          <p:nvPr/>
        </p:nvSpPr>
        <p:spPr>
          <a:xfrm>
            <a:off x="914763" y="2292480"/>
            <a:ext cx="10333287" cy="3749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Hackathon will launch virtually on Thursday 10 August (18:30), and </a:t>
            </a:r>
            <a:r>
              <a:rPr lang="en-US" b="1" dirty="0">
                <a:solidFill>
                  <a:srgbClr val="8FC7A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close</a:t>
            </a: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Sunday 20 August (23:59)</a:t>
            </a:r>
            <a:endParaRPr lang="en-ZA" sz="1800" b="1" dirty="0">
              <a:solidFill>
                <a:srgbClr val="8FC7A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submission should include the following: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pdf document of no longer than one page explaining your solution.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PowerPoint presentation describing the problem, your approach, and your solution. Finalists will be given an opportunity to polish their slides before the final presentations, without adding any content.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those submitting any web apps or dashboards – make sure appropriate permissions are provided for judging.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link to code. It can be a GitHub repository or a google drive link. For the latter, make sure that permissions are set so that we can download your code.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 use of the </a:t>
            </a: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submission form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submit your solution. The form will close on </a:t>
            </a: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Sunday 20 August at 23:59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ZA" dirty="0">
              <a:solidFill>
                <a:schemeClr val="bg1"/>
              </a:solidFill>
            </a:endParaRPr>
          </a:p>
        </p:txBody>
      </p:sp>
      <p:pic>
        <p:nvPicPr>
          <p:cNvPr id="12" name="Picture 1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11A5F710-9626-EF8B-399B-087CC146D1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D0ED2B72-734C-B51F-F831-C42510DE23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6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C799-36BE-784A-4D58-E7AC3A6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709A-4E5C-ADC6-86D1-7823DF5C7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5BBE3148-50DF-7ECF-BCB7-5E3BF9C9E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184" y="0"/>
            <a:ext cx="1222118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BE3D9-5839-62FC-EACB-6CDA3F945F4F}"/>
              </a:ext>
            </a:extLst>
          </p:cNvPr>
          <p:cNvSpPr/>
          <p:nvPr/>
        </p:nvSpPr>
        <p:spPr>
          <a:xfrm>
            <a:off x="1070043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99433-3246-67A4-676F-F830B5C9388E}"/>
              </a:ext>
            </a:extLst>
          </p:cNvPr>
          <p:cNvSpPr txBox="1"/>
          <p:nvPr/>
        </p:nvSpPr>
        <p:spPr>
          <a:xfrm>
            <a:off x="260107" y="1612667"/>
            <a:ext cx="525061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 SemiBold" panose="00000700000000000000" pitchFamily="50" charset="0"/>
                <a:cs typeface="Poppins SemiBold" panose="02000000000000000000" pitchFamily="2" charset="0"/>
              </a:rPr>
              <a:t>Judging and Finals (Live-Event)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2AD45-093D-C3D1-8E9A-2E1A7345FB1F}"/>
              </a:ext>
            </a:extLst>
          </p:cNvPr>
          <p:cNvSpPr/>
          <p:nvPr/>
        </p:nvSpPr>
        <p:spPr>
          <a:xfrm>
            <a:off x="6348920" y="1984443"/>
            <a:ext cx="5165387" cy="3803514"/>
          </a:xfrm>
          <a:prstGeom prst="rect">
            <a:avLst/>
          </a:prstGeom>
          <a:solidFill>
            <a:srgbClr val="5B1F38"/>
          </a:solidFill>
          <a:ln>
            <a:solidFill>
              <a:srgbClr val="5B1F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707B17-0DE5-28D6-6F5D-5BAFFDF4E2F7}"/>
              </a:ext>
            </a:extLst>
          </p:cNvPr>
          <p:cNvSpPr txBox="1"/>
          <p:nvPr/>
        </p:nvSpPr>
        <p:spPr>
          <a:xfrm>
            <a:off x="838200" y="2140817"/>
            <a:ext cx="10333287" cy="4353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will be two rounds of judging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Round 1, solutions will be scored and approximately 6 finalists will be selected to present their solutions at an in-person event on </a:t>
            </a:r>
            <a:r>
              <a:rPr lang="en-ZA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Wednesday 23 August 2023 at the Stellenbosch Museum, 17:00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rgbClr val="8FC7A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Finalists will be emailed on the evening of Tuesday 22 August; however, all participants are invited to attend the in-person live event.  Please make sure to arrive early to interact with th</a:t>
            </a:r>
            <a:r>
              <a:rPr lang="en-US" b="1" dirty="0">
                <a:solidFill>
                  <a:srgbClr val="8FC7A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judges and please extend the invite to colleagues or friends that may be in the same field.</a:t>
            </a:r>
            <a:endParaRPr lang="en-ZA" b="1" dirty="0">
              <a:solidFill>
                <a:srgbClr val="8FC7A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Industry professionals from Standard Bank CIB Digital and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Mobalyz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will be present at the finals, and this is a great networking opportunity. </a:t>
            </a:r>
            <a:endParaRPr lang="en-Z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ZA" dirty="0">
              <a:solidFill>
                <a:schemeClr val="bg1"/>
              </a:solidFill>
            </a:endParaRPr>
          </a:p>
        </p:txBody>
      </p:sp>
      <p:pic>
        <p:nvPicPr>
          <p:cNvPr id="12" name="Picture 1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CF75E23-2399-ACC8-A377-03699031C2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307" y="5912348"/>
            <a:ext cx="835103" cy="224396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5982111A-822A-666A-3CE5-43AF8504E5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78" y="178691"/>
            <a:ext cx="2039675" cy="54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77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B6C8E8BC28E840B9E94B2F0C5DF82E" ma:contentTypeVersion="9" ma:contentTypeDescription="Create a new document." ma:contentTypeScope="" ma:versionID="9739dc55610759c262f9115ec4a16cc0">
  <xsd:schema xmlns:xsd="http://www.w3.org/2001/XMLSchema" xmlns:xs="http://www.w3.org/2001/XMLSchema" xmlns:p="http://schemas.microsoft.com/office/2006/metadata/properties" xmlns:ns2="95757e98-2b43-486c-8ee7-8b03e7fccc8c" xmlns:ns3="186298fd-a0b9-4fc1-8023-1189b932196e" targetNamespace="http://schemas.microsoft.com/office/2006/metadata/properties" ma:root="true" ma:fieldsID="08ce06d2b8e714cad1f94bafa0431319" ns2:_="" ns3:_="">
    <xsd:import namespace="95757e98-2b43-486c-8ee7-8b03e7fccc8c"/>
    <xsd:import namespace="186298fd-a0b9-4fc1-8023-1189b932196e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2:acd85e62d5c14e5395eb980cc79ff142" minOccurs="0"/>
                <xsd:element ref="ns2:MetaDescription" minOccurs="0"/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757e98-2b43-486c-8ee7-8b03e7fccc8c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c1985312-f7df-47d1-9697-c5e2acd22e40}" ma:internalName="TaxCatchAll" ma:showField="CatchAllData" ma:web="2bad4c60-cd8c-4712-bd80-580cba32a3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hidden="true" ma:list="{c1985312-f7df-47d1-9697-c5e2acd22e40}" ma:internalName="TaxCatchAllLabel" ma:readOnly="true" ma:showField="CatchAllDataLabel" ma:web="2bad4c60-cd8c-4712-bd80-580cba32a3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acd85e62d5c14e5395eb980cc79ff142" ma:index="10" nillable="true" ma:taxonomy="true" ma:internalName="acd85e62d5c14e5395eb980cc79ff142" ma:taxonomyFieldName="MetaKeywords" ma:displayName="MetaKeywords" ma:default="" ma:fieldId="{acd85e62-d5c1-4e53-95eb-980cc79ff142}" ma:taxonomyMulti="true" ma:sspId="f436eb5e-c63d-4189-9248-e6e0fddb7cf9" ma:termSetId="1b81bd74-edac-423f-9865-4ef86d0522e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taDescription" ma:index="12" nillable="true" ma:displayName="MetaDescription" ma:internalName="MetaDescription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298fd-a0b9-4fc1-8023-1189b93219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haredContentType xmlns="Microsoft.SharePoint.Taxonomy.ContentTypeSync" SourceId="f436eb5e-c63d-4189-9248-e6e0fddb7cf9" ContentTypeId="0x0101" PreviousValue="false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5757e98-2b43-486c-8ee7-8b03e7fccc8c" xsi:nil="true"/>
    <MetaDescription xmlns="95757e98-2b43-486c-8ee7-8b03e7fccc8c" xsi:nil="true"/>
    <acd85e62d5c14e5395eb980cc79ff142 xmlns="95757e98-2b43-486c-8ee7-8b03e7fccc8c">
      <Terms xmlns="http://schemas.microsoft.com/office/infopath/2007/PartnerControls"/>
    </acd85e62d5c14e5395eb980cc79ff142>
  </documentManagement>
</p:properties>
</file>

<file path=customXml/itemProps1.xml><?xml version="1.0" encoding="utf-8"?>
<ds:datastoreItem xmlns:ds="http://schemas.openxmlformats.org/officeDocument/2006/customXml" ds:itemID="{31E2EEBF-1C47-485A-8D29-C03A22D5DAA6}"/>
</file>

<file path=customXml/itemProps2.xml><?xml version="1.0" encoding="utf-8"?>
<ds:datastoreItem xmlns:ds="http://schemas.openxmlformats.org/officeDocument/2006/customXml" ds:itemID="{EA57942A-31D6-4328-89D1-39CE1C0B93BE}"/>
</file>

<file path=customXml/itemProps3.xml><?xml version="1.0" encoding="utf-8"?>
<ds:datastoreItem xmlns:ds="http://schemas.openxmlformats.org/officeDocument/2006/customXml" ds:itemID="{2351EC13-EBAB-4F85-A3E1-CF0233D0D197}"/>
</file>

<file path=customXml/itemProps4.xml><?xml version="1.0" encoding="utf-8"?>
<ds:datastoreItem xmlns:ds="http://schemas.openxmlformats.org/officeDocument/2006/customXml" ds:itemID="{69237EBC-0CEC-491A-B812-B996EA731635}"/>
</file>

<file path=docProps/app.xml><?xml version="1.0" encoding="utf-8"?>
<Properties xmlns="http://schemas.openxmlformats.org/officeDocument/2006/extended-properties" xmlns:vt="http://schemas.openxmlformats.org/officeDocument/2006/docPropsVTypes">
  <TotalTime>2574</TotalTime>
  <Words>1009</Words>
  <Application>Microsoft Office PowerPoint</Application>
  <PresentationFormat>Widescreen</PresentationFormat>
  <Paragraphs>87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Rajool, Bianca B</dc:creator>
  <cp:lastModifiedBy>Rajool, Bianca B</cp:lastModifiedBy>
  <cp:revision>6</cp:revision>
  <dcterms:created xsi:type="dcterms:W3CDTF">2023-08-08T08:28:59Z</dcterms:created>
  <dcterms:modified xsi:type="dcterms:W3CDTF">2023-08-10T16:36:49Z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27a3850-2850-457c-8efb-fdd5fa4d27d3_Enabled">
    <vt:lpwstr>true</vt:lpwstr>
  </property>
  <property fmtid="{D5CDD505-2E9C-101B-9397-08002B2CF9AE}" pid="3" name="MSIP_Label_027a3850-2850-457c-8efb-fdd5fa4d27d3_SetDate">
    <vt:lpwstr>2023-08-09T22:00:58Z</vt:lpwstr>
  </property>
  <property fmtid="{D5CDD505-2E9C-101B-9397-08002B2CF9AE}" pid="4" name="MSIP_Label_027a3850-2850-457c-8efb-fdd5fa4d27d3_Method">
    <vt:lpwstr>Standard</vt:lpwstr>
  </property>
  <property fmtid="{D5CDD505-2E9C-101B-9397-08002B2CF9AE}" pid="5" name="MSIP_Label_027a3850-2850-457c-8efb-fdd5fa4d27d3_Name">
    <vt:lpwstr>027a3850-2850-457c-8efb-fdd5fa4d27d3</vt:lpwstr>
  </property>
  <property fmtid="{D5CDD505-2E9C-101B-9397-08002B2CF9AE}" pid="6" name="MSIP_Label_027a3850-2850-457c-8efb-fdd5fa4d27d3_SiteId">
    <vt:lpwstr>7369e6ec-faa6-42fa-bc0e-4f332da5b1db</vt:lpwstr>
  </property>
  <property fmtid="{D5CDD505-2E9C-101B-9397-08002B2CF9AE}" pid="7" name="MSIP_Label_027a3850-2850-457c-8efb-fdd5fa4d27d3_ActionId">
    <vt:lpwstr>b1c9bf33-c595-49e6-9255-bbb62ecc0d9b</vt:lpwstr>
  </property>
  <property fmtid="{D5CDD505-2E9C-101B-9397-08002B2CF9AE}" pid="8" name="MSIP_Label_027a3850-2850-457c-8efb-fdd5fa4d27d3_ContentBits">
    <vt:lpwstr>0</vt:lpwstr>
  </property>
  <property fmtid="{D5CDD505-2E9C-101B-9397-08002B2CF9AE}" pid="9" name="ContentTypeId">
    <vt:lpwstr>0x01010060B6C8E8BC28E840B9E94B2F0C5DF82E</vt:lpwstr>
  </property>
</Properties>
</file>

<file path=docProps/thumbnail.jpeg>
</file>